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61" r:id="rId4"/>
    <p:sldId id="276" r:id="rId5"/>
    <p:sldId id="277" r:id="rId6"/>
    <p:sldId id="263" r:id="rId7"/>
    <p:sldId id="294" r:id="rId8"/>
    <p:sldId id="293" r:id="rId9"/>
    <p:sldId id="270" r:id="rId10"/>
    <p:sldId id="278" r:id="rId11"/>
    <p:sldId id="271" r:id="rId12"/>
    <p:sldId id="273" r:id="rId13"/>
    <p:sldId id="283" r:id="rId14"/>
    <p:sldId id="279" r:id="rId15"/>
    <p:sldId id="295" r:id="rId16"/>
    <p:sldId id="296" r:id="rId17"/>
    <p:sldId id="274" r:id="rId18"/>
    <p:sldId id="299" r:id="rId19"/>
    <p:sldId id="300" r:id="rId20"/>
    <p:sldId id="301" r:id="rId21"/>
    <p:sldId id="307" r:id="rId22"/>
    <p:sldId id="302" r:id="rId23"/>
    <p:sldId id="303" r:id="rId24"/>
    <p:sldId id="304" r:id="rId25"/>
    <p:sldId id="305" r:id="rId26"/>
    <p:sldId id="306" r:id="rId27"/>
    <p:sldId id="275" r:id="rId28"/>
    <p:sldId id="262" r:id="rId29"/>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CHY Catherine" initials="R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B889DB"/>
    <a:srgbClr val="E5D7ED"/>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7"/>
  </p:normalViewPr>
  <p:slideViewPr>
    <p:cSldViewPr snapToGrid="0">
      <p:cViewPr varScale="1">
        <p:scale>
          <a:sx n="110" d="100"/>
          <a:sy n="110" d="100"/>
        </p:scale>
        <p:origin x="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038" y="0"/>
            <a:ext cx="2951162" cy="498475"/>
          </a:xfrm>
          <a:prstGeom prst="rect">
            <a:avLst/>
          </a:prstGeom>
        </p:spPr>
        <p:txBody>
          <a:bodyPr vert="horz" lIns="91440" tIns="45720" rIns="91440" bIns="45720" rtlCol="0"/>
          <a:lstStyle>
            <a:lvl1pPr algn="r">
              <a:defRPr sz="1200"/>
            </a:lvl1pPr>
          </a:lstStyle>
          <a:p>
            <a:fld id="{45AE1147-95EF-4B60-9C20-0A34F800ABF2}" type="datetimeFigureOut">
              <a:rPr lang="fr-FR" smtClean="0"/>
              <a:t>24/04/2020</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1038" y="4784725"/>
            <a:ext cx="5446712" cy="3913188"/>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450"/>
            <a:ext cx="2951163" cy="4984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038" y="9442450"/>
            <a:ext cx="2951162" cy="498475"/>
          </a:xfrm>
          <a:prstGeom prst="rect">
            <a:avLst/>
          </a:prstGeom>
        </p:spPr>
        <p:txBody>
          <a:bodyPr vert="horz" lIns="91440" tIns="45720" rIns="91440" bIns="45720" rtlCol="0" anchor="b"/>
          <a:lstStyle>
            <a:lvl1pPr algn="r">
              <a:defRPr sz="1200"/>
            </a:lvl1pPr>
          </a:lstStyle>
          <a:p>
            <a:fld id="{711C7FE4-349E-4663-B5C8-507A779F2272}" type="slidenum">
              <a:rPr lang="fr-FR" smtClean="0"/>
              <a:t>‹#›</a:t>
            </a:fld>
            <a:endParaRPr lang="fr-FR"/>
          </a:p>
        </p:txBody>
      </p:sp>
    </p:spTree>
    <p:extLst>
      <p:ext uri="{BB962C8B-B14F-4D97-AF65-F5344CB8AC3E}">
        <p14:creationId xmlns:p14="http://schemas.microsoft.com/office/powerpoint/2010/main" val="166928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11C7FE4-349E-4663-B5C8-507A779F2272}" type="slidenum">
              <a:rPr lang="fr-FR" smtClean="0"/>
              <a:t>2</a:t>
            </a:fld>
            <a:endParaRPr lang="fr-FR"/>
          </a:p>
        </p:txBody>
      </p:sp>
    </p:spTree>
    <p:extLst>
      <p:ext uri="{BB962C8B-B14F-4D97-AF65-F5344CB8AC3E}">
        <p14:creationId xmlns:p14="http://schemas.microsoft.com/office/powerpoint/2010/main" val="170876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76917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100707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56692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2469874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0445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52015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223259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122735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331374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272607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329195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242515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53462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200396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127433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3CA426A-FFC5-4771-A508-34B6D1FE7A5B}" type="datetimeFigureOut">
              <a:rPr lang="fr-FR" smtClean="0"/>
              <a:t>24/04/2020</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E83B5378-79B3-4C40-91BA-6EEE34B4BD29}" type="slidenum">
              <a:rPr lang="fr-FR" smtClean="0"/>
              <a:t>‹#›</a:t>
            </a:fld>
            <a:endParaRPr lang="fr-FR" dirty="0"/>
          </a:p>
        </p:txBody>
      </p:sp>
    </p:spTree>
    <p:extLst>
      <p:ext uri="{BB962C8B-B14F-4D97-AF65-F5344CB8AC3E}">
        <p14:creationId xmlns:p14="http://schemas.microsoft.com/office/powerpoint/2010/main" val="681902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CA426A-FFC5-4771-A508-34B6D1FE7A5B}" type="datetimeFigureOut">
              <a:rPr lang="fr-FR" smtClean="0"/>
              <a:t>24/04/2020</a:t>
            </a:fld>
            <a:endParaRPr lang="fr-FR"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83B5378-79B3-4C40-91BA-6EEE34B4BD29}" type="slidenum">
              <a:rPr lang="fr-FR" smtClean="0"/>
              <a:t>‹#›</a:t>
            </a:fld>
            <a:endParaRPr lang="fr-FR" dirty="0"/>
          </a:p>
        </p:txBody>
      </p:sp>
    </p:spTree>
    <p:extLst>
      <p:ext uri="{BB962C8B-B14F-4D97-AF65-F5344CB8AC3E}">
        <p14:creationId xmlns:p14="http://schemas.microsoft.com/office/powerpoint/2010/main" val="33441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91738" y="1028815"/>
            <a:ext cx="7766936" cy="1646302"/>
          </a:xfrm>
        </p:spPr>
        <p:txBody>
          <a:bodyPr/>
          <a:lstStyle/>
          <a:p>
            <a:pPr algn="ctr"/>
            <a:r>
              <a:rPr lang="fr-FR" dirty="0" smtClean="0">
                <a:solidFill>
                  <a:schemeClr val="accent1">
                    <a:lumMod val="75000"/>
                  </a:schemeClr>
                </a:solidFill>
              </a:rPr>
              <a:t>PLAN ECOLES</a:t>
            </a:r>
            <a:endParaRPr lang="fr-FR" dirty="0">
              <a:solidFill>
                <a:schemeClr val="accent1">
                  <a:lumMod val="75000"/>
                </a:schemeClr>
              </a:solidFill>
            </a:endParaRPr>
          </a:p>
        </p:txBody>
      </p:sp>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5826034" y="5820677"/>
            <a:ext cx="4188823" cy="369332"/>
          </a:xfrm>
          <a:prstGeom prst="rect">
            <a:avLst/>
          </a:prstGeom>
          <a:noFill/>
        </p:spPr>
        <p:txBody>
          <a:bodyPr wrap="square" rtlCol="0">
            <a:spAutoFit/>
          </a:bodyPr>
          <a:lstStyle/>
          <a:p>
            <a:pPr algn="ctr"/>
            <a:r>
              <a:rPr lang="fr-FR" dirty="0" smtClean="0">
                <a:solidFill>
                  <a:srgbClr val="CC00FF"/>
                </a:solidFill>
              </a:rPr>
              <a:t>Jeudi 3 octobre 2019</a:t>
            </a:r>
            <a:endParaRPr lang="fr-FR" dirty="0">
              <a:solidFill>
                <a:srgbClr val="CC00FF"/>
              </a:solidFill>
            </a:endParaRPr>
          </a:p>
        </p:txBody>
      </p:sp>
    </p:spTree>
    <p:extLst>
      <p:ext uri="{BB962C8B-B14F-4D97-AF65-F5344CB8AC3E}">
        <p14:creationId xmlns:p14="http://schemas.microsoft.com/office/powerpoint/2010/main" val="3406448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500" b="1" dirty="0">
                <a:solidFill>
                  <a:srgbClr val="7030A0"/>
                </a:solidFill>
              </a:rPr>
              <a:t>Partie technique</a:t>
            </a:r>
          </a:p>
        </p:txBody>
      </p:sp>
      <p:sp>
        <p:nvSpPr>
          <p:cNvPr id="3" name="Espace réservé du contenu 2"/>
          <p:cNvSpPr>
            <a:spLocks noGrp="1"/>
          </p:cNvSpPr>
          <p:nvPr>
            <p:ph idx="1"/>
          </p:nvPr>
        </p:nvSpPr>
        <p:spPr>
          <a:xfrm>
            <a:off x="572832" y="1603240"/>
            <a:ext cx="8596668" cy="3880773"/>
          </a:xfrm>
        </p:spPr>
        <p:txBody>
          <a:bodyPr>
            <a:normAutofit/>
          </a:bodyPr>
          <a:lstStyle/>
          <a:p>
            <a:pPr algn="just"/>
            <a:r>
              <a:rPr lang="fr-FR" dirty="0" smtClean="0"/>
              <a:t>Rosny </a:t>
            </a:r>
            <a:r>
              <a:rPr lang="fr-FR" dirty="0"/>
              <a:t>Métropolitain s’appuie sur un système constructif de préfabrication, pour permettre d’atteindre l’objectif d’ouverture de septembre 2020 tout en restant dans la continuité des objectifs environnementaux des éco-écoles des Boutours. </a:t>
            </a:r>
          </a:p>
          <a:p>
            <a:pPr lvl="1" algn="just">
              <a:buFont typeface="Wingdings" panose="05000000000000000000" pitchFamily="2" charset="2"/>
              <a:buChar char="§"/>
            </a:pPr>
            <a:r>
              <a:rPr lang="fr-FR" dirty="0"/>
              <a:t>Concrètement, les fondations et dalles de support de superstructures seront réalisés sur site. Pendant le même temps, les structures bois des murs recevant les ballots de paille compressés seront réalisés en atelier. Une face de cette structure, côté intérieur, sera pré-enduite de façon à optimiser les temps de séchage. </a:t>
            </a:r>
          </a:p>
          <a:p>
            <a:pPr lvl="1" algn="just">
              <a:buFont typeface="Wingdings" panose="05000000000000000000" pitchFamily="2" charset="2"/>
              <a:buChar char="§"/>
            </a:pPr>
            <a:r>
              <a:rPr lang="fr-FR" dirty="0"/>
              <a:t>La superposition des ces tâches à pour objectif de réduire la temporalité du chantier représentant environ 3300m² de surface utile.   </a:t>
            </a:r>
          </a:p>
          <a:p>
            <a:endParaRPr lang="fr-FR" dirty="0"/>
          </a:p>
          <a:p>
            <a:endParaRPr lang="fr-FR" dirty="0"/>
          </a:p>
        </p:txBody>
      </p:sp>
    </p:spTree>
    <p:extLst>
      <p:ext uri="{BB962C8B-B14F-4D97-AF65-F5344CB8AC3E}">
        <p14:creationId xmlns:p14="http://schemas.microsoft.com/office/powerpoint/2010/main" val="4266653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57D0F97-4C2D-4045-9EC6-095AEC8C2F8C}"/>
              </a:ext>
            </a:extLst>
          </p:cNvPr>
          <p:cNvSpPr>
            <a:spLocks noGrp="1"/>
          </p:cNvSpPr>
          <p:nvPr>
            <p:ph type="title"/>
          </p:nvPr>
        </p:nvSpPr>
        <p:spPr>
          <a:xfrm>
            <a:off x="677334" y="609600"/>
            <a:ext cx="10260996" cy="1320800"/>
          </a:xfrm>
        </p:spPr>
        <p:txBody>
          <a:bodyPr>
            <a:normAutofit/>
          </a:bodyPr>
          <a:lstStyle/>
          <a:p>
            <a:r>
              <a:rPr lang="fr-FR" sz="2500" b="1" dirty="0">
                <a:solidFill>
                  <a:srgbClr val="7030A0"/>
                </a:solidFill>
              </a:rPr>
              <a:t>Réalisation de « caissons paille » préfabriqués</a:t>
            </a:r>
          </a:p>
        </p:txBody>
      </p:sp>
      <p:pic>
        <p:nvPicPr>
          <p:cNvPr id="7" name="Image 6">
            <a:extLst>
              <a:ext uri="{FF2B5EF4-FFF2-40B4-BE49-F238E27FC236}">
                <a16:creationId xmlns:a16="http://schemas.microsoft.com/office/drawing/2014/main" xmlns="" id="{2F809A85-A2FA-49C8-98D4-63958120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516" y="1419429"/>
            <a:ext cx="3614509" cy="2407263"/>
          </a:xfrm>
          <a:prstGeom prst="rect">
            <a:avLst/>
          </a:prstGeom>
        </p:spPr>
      </p:pic>
      <p:pic>
        <p:nvPicPr>
          <p:cNvPr id="9" name="Image 8">
            <a:extLst>
              <a:ext uri="{FF2B5EF4-FFF2-40B4-BE49-F238E27FC236}">
                <a16:creationId xmlns:a16="http://schemas.microsoft.com/office/drawing/2014/main" xmlns="" id="{75BBB36B-E5B2-4165-9D77-81EFF0CFF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669" y="4001521"/>
            <a:ext cx="3247936" cy="2163125"/>
          </a:xfrm>
          <a:prstGeom prst="rect">
            <a:avLst/>
          </a:prstGeom>
        </p:spPr>
      </p:pic>
      <p:pic>
        <p:nvPicPr>
          <p:cNvPr id="11" name="Image 10">
            <a:extLst>
              <a:ext uri="{FF2B5EF4-FFF2-40B4-BE49-F238E27FC236}">
                <a16:creationId xmlns:a16="http://schemas.microsoft.com/office/drawing/2014/main" xmlns="" id="{BF3DDBB5-B13F-4DE0-AE27-F3346EB25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09" y="1423641"/>
            <a:ext cx="3204910" cy="2404270"/>
          </a:xfrm>
          <a:prstGeom prst="rect">
            <a:avLst/>
          </a:prstGeom>
        </p:spPr>
      </p:pic>
      <p:pic>
        <p:nvPicPr>
          <p:cNvPr id="19" name="Image 18">
            <a:extLst>
              <a:ext uri="{FF2B5EF4-FFF2-40B4-BE49-F238E27FC236}">
                <a16:creationId xmlns:a16="http://schemas.microsoft.com/office/drawing/2014/main" xmlns="" id="{EB90BE2A-4F44-4CA2-9DA3-77FE63EA3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2706" y="1419429"/>
            <a:ext cx="3208900" cy="2407263"/>
          </a:xfrm>
          <a:prstGeom prst="rect">
            <a:avLst/>
          </a:prstGeom>
        </p:spPr>
      </p:pic>
      <p:pic>
        <p:nvPicPr>
          <p:cNvPr id="25" name="Espace réservé du contenu 24">
            <a:extLst>
              <a:ext uri="{FF2B5EF4-FFF2-40B4-BE49-F238E27FC236}">
                <a16:creationId xmlns:a16="http://schemas.microsoft.com/office/drawing/2014/main" xmlns="" id="{A5D1678B-C6A1-4621-89AC-32434763284B}"/>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50609" y="4001522"/>
            <a:ext cx="2887902" cy="2165927"/>
          </a:xfrm>
        </p:spPr>
      </p:pic>
      <p:pic>
        <p:nvPicPr>
          <p:cNvPr id="27" name="Image 26">
            <a:extLst>
              <a:ext uri="{FF2B5EF4-FFF2-40B4-BE49-F238E27FC236}">
                <a16:creationId xmlns:a16="http://schemas.microsoft.com/office/drawing/2014/main" xmlns="" id="{C35EAE56-5BEF-44D6-9B65-43EF77C6D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0293" y="4004323"/>
            <a:ext cx="3976732" cy="2163125"/>
          </a:xfrm>
          <a:prstGeom prst="rect">
            <a:avLst/>
          </a:prstGeom>
        </p:spPr>
      </p:pic>
      <p:sp>
        <p:nvSpPr>
          <p:cNvPr id="28" name="Titre 1">
            <a:extLst>
              <a:ext uri="{FF2B5EF4-FFF2-40B4-BE49-F238E27FC236}">
                <a16:creationId xmlns:a16="http://schemas.microsoft.com/office/drawing/2014/main" xmlns="" id="{5BFFB038-D718-4670-B7A2-FA176D74C7D3}"/>
              </a:ext>
            </a:extLst>
          </p:cNvPr>
          <p:cNvSpPr txBox="1">
            <a:spLocks/>
          </p:cNvSpPr>
          <p:nvPr/>
        </p:nvSpPr>
        <p:spPr>
          <a:xfrm>
            <a:off x="2965379" y="3562185"/>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rPr>
              <a:t>01</a:t>
            </a:r>
          </a:p>
        </p:txBody>
      </p:sp>
      <p:sp>
        <p:nvSpPr>
          <p:cNvPr id="29" name="Titre 1">
            <a:extLst>
              <a:ext uri="{FF2B5EF4-FFF2-40B4-BE49-F238E27FC236}">
                <a16:creationId xmlns:a16="http://schemas.microsoft.com/office/drawing/2014/main" xmlns="" id="{60678124-AEC2-4192-BAB1-B339B5DF6C32}"/>
              </a:ext>
            </a:extLst>
          </p:cNvPr>
          <p:cNvSpPr txBox="1">
            <a:spLocks/>
          </p:cNvSpPr>
          <p:nvPr/>
        </p:nvSpPr>
        <p:spPr>
          <a:xfrm>
            <a:off x="6706885" y="3554219"/>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rPr>
              <a:t>02</a:t>
            </a:r>
          </a:p>
        </p:txBody>
      </p:sp>
      <p:sp>
        <p:nvSpPr>
          <p:cNvPr id="30" name="Titre 1">
            <a:extLst>
              <a:ext uri="{FF2B5EF4-FFF2-40B4-BE49-F238E27FC236}">
                <a16:creationId xmlns:a16="http://schemas.microsoft.com/office/drawing/2014/main" xmlns="" id="{E29F5191-1AC6-4CAA-9873-B81CE5774269}"/>
              </a:ext>
            </a:extLst>
          </p:cNvPr>
          <p:cNvSpPr txBox="1">
            <a:spLocks/>
          </p:cNvSpPr>
          <p:nvPr/>
        </p:nvSpPr>
        <p:spPr>
          <a:xfrm>
            <a:off x="10021466" y="3562185"/>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lumMod val="50000"/>
                  </a:schemeClr>
                </a:solidFill>
              </a:rPr>
              <a:t>03</a:t>
            </a:r>
          </a:p>
        </p:txBody>
      </p:sp>
      <p:sp>
        <p:nvSpPr>
          <p:cNvPr id="31" name="Titre 1">
            <a:extLst>
              <a:ext uri="{FF2B5EF4-FFF2-40B4-BE49-F238E27FC236}">
                <a16:creationId xmlns:a16="http://schemas.microsoft.com/office/drawing/2014/main" xmlns="" id="{C3B9AB02-F9AA-4433-8518-E1852E6D5336}"/>
              </a:ext>
            </a:extLst>
          </p:cNvPr>
          <p:cNvSpPr txBox="1">
            <a:spLocks/>
          </p:cNvSpPr>
          <p:nvPr/>
        </p:nvSpPr>
        <p:spPr>
          <a:xfrm>
            <a:off x="2752017" y="5906587"/>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rPr>
              <a:t>04</a:t>
            </a:r>
          </a:p>
        </p:txBody>
      </p:sp>
      <p:sp>
        <p:nvSpPr>
          <p:cNvPr id="32" name="Titre 1">
            <a:extLst>
              <a:ext uri="{FF2B5EF4-FFF2-40B4-BE49-F238E27FC236}">
                <a16:creationId xmlns:a16="http://schemas.microsoft.com/office/drawing/2014/main" xmlns="" id="{4A4938EF-2C22-42C3-8B43-3DDCE7B76AA5}"/>
              </a:ext>
            </a:extLst>
          </p:cNvPr>
          <p:cNvSpPr txBox="1">
            <a:spLocks/>
          </p:cNvSpPr>
          <p:nvPr/>
        </p:nvSpPr>
        <p:spPr>
          <a:xfrm>
            <a:off x="6688861" y="5892173"/>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rPr>
              <a:t>05</a:t>
            </a:r>
          </a:p>
        </p:txBody>
      </p:sp>
      <p:sp>
        <p:nvSpPr>
          <p:cNvPr id="33" name="Titre 1">
            <a:extLst>
              <a:ext uri="{FF2B5EF4-FFF2-40B4-BE49-F238E27FC236}">
                <a16:creationId xmlns:a16="http://schemas.microsoft.com/office/drawing/2014/main" xmlns="" id="{2A090704-A634-4C4A-8563-6B6EA55F0631}"/>
              </a:ext>
            </a:extLst>
          </p:cNvPr>
          <p:cNvSpPr txBox="1">
            <a:spLocks/>
          </p:cNvSpPr>
          <p:nvPr/>
        </p:nvSpPr>
        <p:spPr>
          <a:xfrm>
            <a:off x="10021466" y="5826132"/>
            <a:ext cx="703502" cy="272473"/>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bg1"/>
                </a:solidFill>
              </a:rPr>
              <a:t>06</a:t>
            </a:r>
          </a:p>
        </p:txBody>
      </p:sp>
    </p:spTree>
    <p:extLst>
      <p:ext uri="{BB962C8B-B14F-4D97-AF65-F5344CB8AC3E}">
        <p14:creationId xmlns:p14="http://schemas.microsoft.com/office/powerpoint/2010/main" val="2654712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037" y="420913"/>
            <a:ext cx="8596668" cy="1320800"/>
          </a:xfrm>
        </p:spPr>
        <p:txBody>
          <a:bodyPr>
            <a:normAutofit/>
          </a:bodyPr>
          <a:lstStyle/>
          <a:p>
            <a:r>
              <a:rPr lang="fr-FR" sz="2500" b="1" dirty="0" smtClean="0">
                <a:solidFill>
                  <a:srgbClr val="7030A0"/>
                </a:solidFill>
              </a:rPr>
              <a:t>Groupe scolaire « Coteaux Beauclair »</a:t>
            </a:r>
            <a:endParaRPr lang="fr-FR" sz="2500" b="1" dirty="0">
              <a:solidFill>
                <a:srgbClr val="7030A0"/>
              </a:solidFill>
            </a:endParaRPr>
          </a:p>
        </p:txBody>
      </p:sp>
      <p:sp>
        <p:nvSpPr>
          <p:cNvPr id="4" name="Espace réservé du contenu 2"/>
          <p:cNvSpPr>
            <a:spLocks noGrp="1"/>
          </p:cNvSpPr>
          <p:nvPr>
            <p:ph idx="1"/>
          </p:nvPr>
        </p:nvSpPr>
        <p:spPr>
          <a:xfrm>
            <a:off x="477037" y="1741713"/>
            <a:ext cx="9041432" cy="1524001"/>
          </a:xfrm>
        </p:spPr>
        <p:txBody>
          <a:bodyPr>
            <a:normAutofit/>
          </a:bodyPr>
          <a:lstStyle/>
          <a:p>
            <a:pPr lvl="0" algn="just"/>
            <a:r>
              <a:rPr lang="fr-FR" dirty="0" smtClean="0"/>
              <a:t>Groupe scolaire de 21 classes</a:t>
            </a:r>
          </a:p>
          <a:p>
            <a:pPr lvl="0" algn="just"/>
            <a:r>
              <a:rPr lang="fr-FR" dirty="0" smtClean="0"/>
              <a:t>Centre de loisirs</a:t>
            </a:r>
            <a:endParaRPr lang="fr-FR" dirty="0"/>
          </a:p>
          <a:p>
            <a:pPr marL="0" indent="0" algn="just">
              <a:buNone/>
            </a:pPr>
            <a:r>
              <a:rPr lang="fr-FR" dirty="0" smtClean="0"/>
              <a:t>   </a:t>
            </a:r>
            <a:endParaRPr lang="fr-FR" dirty="0"/>
          </a:p>
          <a:p>
            <a:pPr algn="just"/>
            <a:endParaRPr lang="fr-FR" dirty="0"/>
          </a:p>
          <a:p>
            <a:pPr marL="0" indent="0" algn="just">
              <a:buNone/>
            </a:pPr>
            <a:endParaRPr lang="fr-FR" dirty="0"/>
          </a:p>
        </p:txBody>
      </p:sp>
    </p:spTree>
    <p:extLst>
      <p:ext uri="{BB962C8B-B14F-4D97-AF65-F5344CB8AC3E}">
        <p14:creationId xmlns:p14="http://schemas.microsoft.com/office/powerpoint/2010/main" val="2279706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037" y="252549"/>
            <a:ext cx="8596668" cy="1320800"/>
          </a:xfrm>
        </p:spPr>
        <p:txBody>
          <a:bodyPr>
            <a:normAutofit/>
          </a:bodyPr>
          <a:lstStyle/>
          <a:p>
            <a:r>
              <a:rPr lang="fr-FR" sz="2500" b="1" dirty="0" smtClean="0">
                <a:solidFill>
                  <a:srgbClr val="7030A0"/>
                </a:solidFill>
              </a:rPr>
              <a:t>Coteaux Beauclair</a:t>
            </a:r>
            <a:endParaRPr lang="fr-FR" sz="2500" b="1" dirty="0">
              <a:solidFill>
                <a:srgbClr val="7030A0"/>
              </a:solidFill>
            </a:endParaRPr>
          </a:p>
        </p:txBody>
      </p:sp>
      <p:pic>
        <p:nvPicPr>
          <p:cNvPr id="4" name="Image 3"/>
          <p:cNvPicPr>
            <a:picLocks noChangeAspect="1"/>
          </p:cNvPicPr>
          <p:nvPr/>
        </p:nvPicPr>
        <p:blipFill>
          <a:blip r:embed="rId2"/>
          <a:stretch>
            <a:fillRect/>
          </a:stretch>
        </p:blipFill>
        <p:spPr>
          <a:xfrm>
            <a:off x="477037" y="706083"/>
            <a:ext cx="8964488" cy="5388685"/>
          </a:xfrm>
          <a:prstGeom prst="rect">
            <a:avLst/>
          </a:prstGeom>
        </p:spPr>
      </p:pic>
      <p:sp>
        <p:nvSpPr>
          <p:cNvPr id="6" name="ZoneTexte 5"/>
          <p:cNvSpPr txBox="1"/>
          <p:nvPr/>
        </p:nvSpPr>
        <p:spPr>
          <a:xfrm>
            <a:off x="3082851" y="6094768"/>
            <a:ext cx="3385039" cy="646331"/>
          </a:xfrm>
          <a:prstGeom prst="rect">
            <a:avLst/>
          </a:prstGeom>
          <a:noFill/>
        </p:spPr>
        <p:txBody>
          <a:bodyPr wrap="square" rtlCol="0">
            <a:spAutoFit/>
          </a:bodyPr>
          <a:lstStyle/>
          <a:p>
            <a:pPr algn="ctr"/>
            <a:r>
              <a:rPr lang="fr-FR" dirty="0" smtClean="0"/>
              <a:t>Ouverture en 2022</a:t>
            </a:r>
          </a:p>
          <a:p>
            <a:pPr algn="ctr"/>
            <a:r>
              <a:rPr lang="fr-FR" dirty="0" smtClean="0"/>
              <a:t>21 classes – 1 centre de loisirs</a:t>
            </a:r>
            <a:endParaRPr lang="fr-FR" dirty="0"/>
          </a:p>
        </p:txBody>
      </p:sp>
    </p:spTree>
    <p:extLst>
      <p:ext uri="{BB962C8B-B14F-4D97-AF65-F5344CB8AC3E}">
        <p14:creationId xmlns:p14="http://schemas.microsoft.com/office/powerpoint/2010/main" val="3271910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037" y="252549"/>
            <a:ext cx="8596668" cy="1320800"/>
          </a:xfrm>
        </p:spPr>
        <p:txBody>
          <a:bodyPr>
            <a:normAutofit/>
          </a:bodyPr>
          <a:lstStyle/>
          <a:p>
            <a:r>
              <a:rPr lang="fr-FR" sz="2500" b="1" dirty="0" smtClean="0">
                <a:solidFill>
                  <a:srgbClr val="7030A0"/>
                </a:solidFill>
              </a:rPr>
              <a:t>Coteaux Beauclair</a:t>
            </a:r>
            <a:endParaRPr lang="fr-FR" sz="2500" b="1" dirty="0">
              <a:solidFill>
                <a:srgbClr val="7030A0"/>
              </a:solidFill>
            </a:endParaRPr>
          </a:p>
        </p:txBody>
      </p:sp>
      <p:pic>
        <p:nvPicPr>
          <p:cNvPr id="4" name="Image 3"/>
          <p:cNvPicPr>
            <a:picLocks noChangeAspect="1"/>
          </p:cNvPicPr>
          <p:nvPr/>
        </p:nvPicPr>
        <p:blipFill>
          <a:blip r:embed="rId2"/>
          <a:stretch>
            <a:fillRect/>
          </a:stretch>
        </p:blipFill>
        <p:spPr>
          <a:xfrm>
            <a:off x="477037" y="912949"/>
            <a:ext cx="8780332" cy="5184576"/>
          </a:xfrm>
          <a:prstGeom prst="rect">
            <a:avLst/>
          </a:prstGeom>
        </p:spPr>
      </p:pic>
    </p:spTree>
    <p:extLst>
      <p:ext uri="{BB962C8B-B14F-4D97-AF65-F5344CB8AC3E}">
        <p14:creationId xmlns:p14="http://schemas.microsoft.com/office/powerpoint/2010/main" val="3001506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037" y="252549"/>
            <a:ext cx="8596668" cy="1320800"/>
          </a:xfrm>
        </p:spPr>
        <p:txBody>
          <a:bodyPr>
            <a:normAutofit/>
          </a:bodyPr>
          <a:lstStyle/>
          <a:p>
            <a:r>
              <a:rPr lang="fr-FR" sz="2500" b="1" dirty="0" smtClean="0">
                <a:solidFill>
                  <a:srgbClr val="7030A0"/>
                </a:solidFill>
              </a:rPr>
              <a:t>Coteaux Beauclair</a:t>
            </a:r>
            <a:endParaRPr lang="fr-FR" sz="2500" b="1" dirty="0">
              <a:solidFill>
                <a:srgbClr val="7030A0"/>
              </a:solidFill>
            </a:endParaRPr>
          </a:p>
        </p:txBody>
      </p:sp>
      <p:pic>
        <p:nvPicPr>
          <p:cNvPr id="5" name="Image 4"/>
          <p:cNvPicPr>
            <a:picLocks noChangeAspect="1"/>
          </p:cNvPicPr>
          <p:nvPr/>
        </p:nvPicPr>
        <p:blipFill>
          <a:blip r:embed="rId2"/>
          <a:stretch>
            <a:fillRect/>
          </a:stretch>
        </p:blipFill>
        <p:spPr>
          <a:xfrm>
            <a:off x="548032" y="1068620"/>
            <a:ext cx="8751976" cy="5126157"/>
          </a:xfrm>
          <a:prstGeom prst="rect">
            <a:avLst/>
          </a:prstGeom>
        </p:spPr>
      </p:pic>
    </p:spTree>
    <p:extLst>
      <p:ext uri="{BB962C8B-B14F-4D97-AF65-F5344CB8AC3E}">
        <p14:creationId xmlns:p14="http://schemas.microsoft.com/office/powerpoint/2010/main" val="4129024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037" y="252549"/>
            <a:ext cx="8596668" cy="1320800"/>
          </a:xfrm>
        </p:spPr>
        <p:txBody>
          <a:bodyPr>
            <a:normAutofit/>
          </a:bodyPr>
          <a:lstStyle/>
          <a:p>
            <a:r>
              <a:rPr lang="fr-FR" sz="2500" b="1" dirty="0" smtClean="0">
                <a:solidFill>
                  <a:srgbClr val="7030A0"/>
                </a:solidFill>
              </a:rPr>
              <a:t>Coteaux Beauclair</a:t>
            </a:r>
            <a:endParaRPr lang="fr-FR" sz="2500" b="1" dirty="0">
              <a:solidFill>
                <a:srgbClr val="7030A0"/>
              </a:solidFill>
            </a:endParaRPr>
          </a:p>
        </p:txBody>
      </p:sp>
      <p:pic>
        <p:nvPicPr>
          <p:cNvPr id="4" name="Image 3"/>
          <p:cNvPicPr>
            <a:picLocks noChangeAspect="1"/>
          </p:cNvPicPr>
          <p:nvPr/>
        </p:nvPicPr>
        <p:blipFill>
          <a:blip r:embed="rId2"/>
          <a:stretch>
            <a:fillRect/>
          </a:stretch>
        </p:blipFill>
        <p:spPr>
          <a:xfrm>
            <a:off x="602785" y="1037743"/>
            <a:ext cx="8738417" cy="5134873"/>
          </a:xfrm>
          <a:prstGeom prst="rect">
            <a:avLst/>
          </a:prstGeom>
        </p:spPr>
      </p:pic>
    </p:spTree>
    <p:extLst>
      <p:ext uri="{BB962C8B-B14F-4D97-AF65-F5344CB8AC3E}">
        <p14:creationId xmlns:p14="http://schemas.microsoft.com/office/powerpoint/2010/main" val="415922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635977" y="0"/>
            <a:ext cx="7058026" cy="6858000"/>
            <a:chOff x="1524000" y="0"/>
            <a:chExt cx="7058026" cy="6858000"/>
          </a:xfrm>
        </p:grpSpPr>
        <p:pic>
          <p:nvPicPr>
            <p:cNvPr id="7" name="Picture 6" descr="Résultat de recherche d'images pour &quot;arbre contour png&quot;">
              <a:extLst>
                <a:ext uri="{FF2B5EF4-FFF2-40B4-BE49-F238E27FC236}">
                  <a16:creationId xmlns:a16="http://schemas.microsoft.com/office/drawing/2014/main" xmlns="" id="{E4461ABF-1A73-4D0F-9CAA-3A4821B280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15000"/>
                      </a14:imgEffect>
                    </a14:imgLayer>
                  </a14:imgProps>
                </a:ext>
                <a:ext uri="{28A0092B-C50C-407E-A947-70E740481C1C}">
                  <a14:useLocalDpi xmlns:a14="http://schemas.microsoft.com/office/drawing/2010/main" val="0"/>
                </a:ext>
              </a:extLst>
            </a:blip>
            <a:srcRect/>
            <a:stretch>
              <a:fillRect/>
            </a:stretch>
          </p:blipFill>
          <p:spPr bwMode="auto">
            <a:xfrm>
              <a:off x="1524000" y="0"/>
              <a:ext cx="4972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155E6C00-3C3B-490A-97A1-4F353E0195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29" t="22716" r="4361"/>
            <a:stretch/>
          </p:blipFill>
          <p:spPr>
            <a:xfrm>
              <a:off x="3331259" y="2024722"/>
              <a:ext cx="5250766" cy="2969399"/>
            </a:xfrm>
            <a:prstGeom prst="rect">
              <a:avLst/>
            </a:prstGeom>
          </p:spPr>
        </p:pic>
        <p:sp>
          <p:nvSpPr>
            <p:cNvPr id="9" name="Rectangle 8">
              <a:extLst>
                <a:ext uri="{FF2B5EF4-FFF2-40B4-BE49-F238E27FC236}">
                  <a16:creationId xmlns:a16="http://schemas.microsoft.com/office/drawing/2014/main" xmlns="" id="{915D0A2A-E6BD-41F5-B1C3-CD7546D80945}"/>
                </a:ext>
              </a:extLst>
            </p:cNvPr>
            <p:cNvSpPr/>
            <p:nvPr/>
          </p:nvSpPr>
          <p:spPr>
            <a:xfrm>
              <a:off x="3725097" y="482915"/>
              <a:ext cx="4595039" cy="502702"/>
            </a:xfrm>
            <a:prstGeom prst="rect">
              <a:avLst/>
            </a:prstGeom>
          </p:spPr>
          <p:txBody>
            <a:bodyPr wrap="none">
              <a:spAutoFit/>
            </a:bodyPr>
            <a:lstStyle/>
            <a:p>
              <a:pPr algn="ctr"/>
              <a:r>
                <a:rPr lang="fr-FR" sz="4000" b="1" baseline="30000" dirty="0">
                  <a:solidFill>
                    <a:srgbClr val="000000"/>
                  </a:solidFill>
                  <a:latin typeface="Dutch801 XBd BT" panose="02020903060505020304" pitchFamily="18" charset="0"/>
                </a:rPr>
                <a:t>Groupe scolaire Jean Mermoz</a:t>
              </a:r>
            </a:p>
          </p:txBody>
        </p:sp>
        <p:cxnSp>
          <p:nvCxnSpPr>
            <p:cNvPr id="10" name="Connecteur droit 9">
              <a:extLst>
                <a:ext uri="{FF2B5EF4-FFF2-40B4-BE49-F238E27FC236}">
                  <a16:creationId xmlns:a16="http://schemas.microsoft.com/office/drawing/2014/main" xmlns="" id="{7E98C134-2E34-4FAF-9092-4D02C415BF44}"/>
                </a:ext>
              </a:extLst>
            </p:cNvPr>
            <p:cNvCxnSpPr>
              <a:cxnSpLocks/>
            </p:cNvCxnSpPr>
            <p:nvPr/>
          </p:nvCxnSpPr>
          <p:spPr>
            <a:xfrm>
              <a:off x="3331259" y="1035951"/>
              <a:ext cx="525076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EB604997-5845-4A55-A5E4-6402187200A7}"/>
                </a:ext>
              </a:extLst>
            </p:cNvPr>
            <p:cNvSpPr/>
            <p:nvPr/>
          </p:nvSpPr>
          <p:spPr>
            <a:xfrm>
              <a:off x="2832683" y="1154837"/>
              <a:ext cx="5749343" cy="338554"/>
            </a:xfrm>
            <a:prstGeom prst="rect">
              <a:avLst/>
            </a:prstGeom>
          </p:spPr>
          <p:txBody>
            <a:bodyPr wrap="square">
              <a:spAutoFit/>
            </a:bodyPr>
            <a:lstStyle/>
            <a:p>
              <a:pPr algn="r"/>
              <a:r>
                <a:rPr lang="fr-FR" sz="2400" baseline="30000" dirty="0">
                  <a:solidFill>
                    <a:srgbClr val="5D7B81"/>
                  </a:solidFill>
                  <a:latin typeface="Tahoma" panose="020B0604030504040204" pitchFamily="34" charset="0"/>
                </a:rPr>
                <a:t>Une école dans les arbres</a:t>
              </a:r>
            </a:p>
          </p:txBody>
        </p:sp>
      </p:grpSp>
      <p:sp>
        <p:nvSpPr>
          <p:cNvPr id="5" name="ZoneTexte 4"/>
          <p:cNvSpPr txBox="1"/>
          <p:nvPr/>
        </p:nvSpPr>
        <p:spPr>
          <a:xfrm>
            <a:off x="836014" y="5765828"/>
            <a:ext cx="8597295" cy="646331"/>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Restructuration et extension des bâtiments existants pour septembre 2022 en vue de la création de deux groupes scolaires</a:t>
            </a:r>
            <a:endParaRPr lang="fr-FR" dirty="0"/>
          </a:p>
        </p:txBody>
      </p:sp>
    </p:spTree>
    <p:extLst>
      <p:ext uri="{BB962C8B-B14F-4D97-AF65-F5344CB8AC3E}">
        <p14:creationId xmlns:p14="http://schemas.microsoft.com/office/powerpoint/2010/main" val="1310423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829B8589-C247-4AF1-A7A9-8DB0317439AE}"/>
              </a:ext>
            </a:extLst>
          </p:cNvPr>
          <p:cNvSpPr txBox="1"/>
          <p:nvPr/>
        </p:nvSpPr>
        <p:spPr>
          <a:xfrm>
            <a:off x="2466975" y="2200275"/>
            <a:ext cx="7410450" cy="300082"/>
          </a:xfrm>
          <a:prstGeom prst="rect">
            <a:avLst/>
          </a:prstGeom>
          <a:noFill/>
        </p:spPr>
        <p:txBody>
          <a:bodyPr wrap="square" rtlCol="0">
            <a:spAutoFit/>
          </a:bodyPr>
          <a:lstStyle/>
          <a:p>
            <a:endParaRPr lang="fr-FR" sz="1350" dirty="0"/>
          </a:p>
        </p:txBody>
      </p:sp>
      <p:pic>
        <p:nvPicPr>
          <p:cNvPr id="3" name="Image 2">
            <a:extLst>
              <a:ext uri="{FF2B5EF4-FFF2-40B4-BE49-F238E27FC236}">
                <a16:creationId xmlns:a16="http://schemas.microsoft.com/office/drawing/2014/main" xmlns="" id="{143A98E7-96B1-4140-A099-C30FCF5C0B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519" y="944784"/>
            <a:ext cx="7060202" cy="4354496"/>
          </a:xfrm>
          <a:prstGeom prst="rect">
            <a:avLst/>
          </a:prstGeom>
        </p:spPr>
      </p:pic>
      <p:sp>
        <p:nvSpPr>
          <p:cNvPr id="4" name="ZoneTexte 3">
            <a:extLst>
              <a:ext uri="{FF2B5EF4-FFF2-40B4-BE49-F238E27FC236}">
                <a16:creationId xmlns:a16="http://schemas.microsoft.com/office/drawing/2014/main" xmlns="" id="{80193F7F-CCEF-423A-BD32-EA19CA871325}"/>
              </a:ext>
            </a:extLst>
          </p:cNvPr>
          <p:cNvSpPr txBox="1"/>
          <p:nvPr/>
        </p:nvSpPr>
        <p:spPr>
          <a:xfrm>
            <a:off x="1387331" y="5386143"/>
            <a:ext cx="7138577" cy="300082"/>
          </a:xfrm>
          <a:prstGeom prst="rect">
            <a:avLst/>
          </a:prstGeom>
          <a:noFill/>
        </p:spPr>
        <p:txBody>
          <a:bodyPr wrap="square" rtlCol="0">
            <a:spAutoFit/>
          </a:bodyPr>
          <a:lstStyle/>
          <a:p>
            <a:r>
              <a:rPr lang="fr-FR" sz="1350" dirty="0"/>
              <a:t>Vue aérienne de l’existant</a:t>
            </a:r>
          </a:p>
        </p:txBody>
      </p:sp>
      <p:sp>
        <p:nvSpPr>
          <p:cNvPr id="2" name="Rectangle 1">
            <a:extLst>
              <a:ext uri="{FF2B5EF4-FFF2-40B4-BE49-F238E27FC236}">
                <a16:creationId xmlns:a16="http://schemas.microsoft.com/office/drawing/2014/main" xmlns="" id="{58B1AC5E-083C-4610-9DED-65217B186F33}"/>
              </a:ext>
            </a:extLst>
          </p:cNvPr>
          <p:cNvSpPr/>
          <p:nvPr/>
        </p:nvSpPr>
        <p:spPr>
          <a:xfrm>
            <a:off x="3093438" y="396256"/>
            <a:ext cx="3726364" cy="461665"/>
          </a:xfrm>
          <a:prstGeom prst="rect">
            <a:avLst/>
          </a:prstGeom>
        </p:spPr>
        <p:txBody>
          <a:bodyPr wrap="square">
            <a:spAutoFit/>
          </a:bodyPr>
          <a:lstStyle/>
          <a:p>
            <a:pPr algn="ctr"/>
            <a:r>
              <a:rPr lang="fr-FR" sz="3600" baseline="30000" dirty="0">
                <a:solidFill>
                  <a:srgbClr val="5D7B81"/>
                </a:solidFill>
                <a:latin typeface="Tahoma" panose="020B0604030504040204" pitchFamily="34" charset="0"/>
              </a:rPr>
              <a:t>Localisation</a:t>
            </a:r>
          </a:p>
        </p:txBody>
      </p:sp>
    </p:spTree>
    <p:extLst>
      <p:ext uri="{BB962C8B-B14F-4D97-AF65-F5344CB8AC3E}">
        <p14:creationId xmlns:p14="http://schemas.microsoft.com/office/powerpoint/2010/main" val="2635221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Résultat de recherche d'images pour &quot;arbre contour png&quot;">
            <a:extLst>
              <a:ext uri="{FF2B5EF4-FFF2-40B4-BE49-F238E27FC236}">
                <a16:creationId xmlns:a16="http://schemas.microsoft.com/office/drawing/2014/main" xmlns="" id="{5C3096BB-C8E5-4D4C-9A77-0C885B0C326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15000"/>
                    </a14:imgEffect>
                  </a14:imgLayer>
                </a14:imgProps>
              </a:ext>
              <a:ext uri="{28A0092B-C50C-407E-A947-70E740481C1C}">
                <a14:useLocalDpi xmlns:a14="http://schemas.microsoft.com/office/drawing/2010/main" val="0"/>
              </a:ext>
            </a:extLst>
          </a:blip>
          <a:srcRect/>
          <a:stretch>
            <a:fillRect/>
          </a:stretch>
        </p:blipFill>
        <p:spPr bwMode="auto">
          <a:xfrm>
            <a:off x="1524000" y="0"/>
            <a:ext cx="4972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xmlns="" id="{829B8589-C247-4AF1-A7A9-8DB0317439AE}"/>
              </a:ext>
            </a:extLst>
          </p:cNvPr>
          <p:cNvSpPr txBox="1"/>
          <p:nvPr/>
        </p:nvSpPr>
        <p:spPr>
          <a:xfrm>
            <a:off x="2466975" y="2200275"/>
            <a:ext cx="7410450" cy="300082"/>
          </a:xfrm>
          <a:prstGeom prst="rect">
            <a:avLst/>
          </a:prstGeom>
          <a:noFill/>
        </p:spPr>
        <p:txBody>
          <a:bodyPr wrap="square" rtlCol="0">
            <a:spAutoFit/>
          </a:bodyPr>
          <a:lstStyle/>
          <a:p>
            <a:endParaRPr lang="fr-FR" sz="1350" dirty="0"/>
          </a:p>
        </p:txBody>
      </p:sp>
      <p:sp>
        <p:nvSpPr>
          <p:cNvPr id="7" name="Rectangle 6">
            <a:extLst>
              <a:ext uri="{FF2B5EF4-FFF2-40B4-BE49-F238E27FC236}">
                <a16:creationId xmlns:a16="http://schemas.microsoft.com/office/drawing/2014/main" xmlns="" id="{41A06D96-2EC7-4C6F-AA72-DF4B745848F3}"/>
              </a:ext>
            </a:extLst>
          </p:cNvPr>
          <p:cNvSpPr/>
          <p:nvPr/>
        </p:nvSpPr>
        <p:spPr>
          <a:xfrm>
            <a:off x="4232818" y="483119"/>
            <a:ext cx="3726364" cy="461665"/>
          </a:xfrm>
          <a:prstGeom prst="rect">
            <a:avLst/>
          </a:prstGeom>
        </p:spPr>
        <p:txBody>
          <a:bodyPr wrap="square">
            <a:spAutoFit/>
          </a:bodyPr>
          <a:lstStyle/>
          <a:p>
            <a:pPr algn="ctr"/>
            <a:r>
              <a:rPr lang="fr-FR" sz="3600" baseline="30000" dirty="0">
                <a:solidFill>
                  <a:srgbClr val="5D7B81"/>
                </a:solidFill>
                <a:latin typeface="Tahoma" panose="020B0604030504040204" pitchFamily="34" charset="0"/>
              </a:rPr>
              <a:t>Temporalité</a:t>
            </a:r>
          </a:p>
        </p:txBody>
      </p:sp>
      <p:pic>
        <p:nvPicPr>
          <p:cNvPr id="9" name="Image 8">
            <a:extLst>
              <a:ext uri="{FF2B5EF4-FFF2-40B4-BE49-F238E27FC236}">
                <a16:creationId xmlns:a16="http://schemas.microsoft.com/office/drawing/2014/main" xmlns="" id="{ABD12CBF-94A0-467C-8187-B474581E02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432" y="2397619"/>
            <a:ext cx="6230544" cy="2560748"/>
          </a:xfrm>
          <a:prstGeom prst="rect">
            <a:avLst/>
          </a:prstGeom>
        </p:spPr>
      </p:pic>
    </p:spTree>
    <p:extLst>
      <p:ext uri="{BB962C8B-B14F-4D97-AF65-F5344CB8AC3E}">
        <p14:creationId xmlns:p14="http://schemas.microsoft.com/office/powerpoint/2010/main" val="80996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5"/>
          <p:cNvSpPr>
            <a:spLocks noGrp="1"/>
          </p:cNvSpPr>
          <p:nvPr>
            <p:ph type="subTitle" idx="1"/>
          </p:nvPr>
        </p:nvSpPr>
        <p:spPr>
          <a:xfrm>
            <a:off x="753546" y="450553"/>
            <a:ext cx="2356479" cy="669448"/>
          </a:xfrm>
        </p:spPr>
        <p:txBody>
          <a:bodyPr>
            <a:normAutofit/>
          </a:bodyPr>
          <a:lstStyle/>
          <a:p>
            <a:pPr algn="ctr"/>
            <a:r>
              <a:rPr lang="fr-FR" sz="2500" b="1" dirty="0">
                <a:solidFill>
                  <a:schemeClr val="accent1">
                    <a:lumMod val="75000"/>
                  </a:schemeClr>
                </a:solidFill>
              </a:rPr>
              <a:t>Sommaire</a:t>
            </a:r>
          </a:p>
        </p:txBody>
      </p:sp>
      <p:sp>
        <p:nvSpPr>
          <p:cNvPr id="2" name="ZoneTexte 1"/>
          <p:cNvSpPr txBox="1"/>
          <p:nvPr/>
        </p:nvSpPr>
        <p:spPr>
          <a:xfrm>
            <a:off x="1040929" y="1454331"/>
            <a:ext cx="7715795" cy="3970318"/>
          </a:xfrm>
          <a:prstGeom prst="rect">
            <a:avLst/>
          </a:prstGeom>
          <a:noFill/>
        </p:spPr>
        <p:txBody>
          <a:bodyPr wrap="square" rtlCol="0">
            <a:spAutoFit/>
          </a:bodyPr>
          <a:lstStyle/>
          <a:p>
            <a:pPr marL="285750" indent="-285750">
              <a:buFont typeface="Wingdings" panose="05000000000000000000" pitchFamily="2" charset="2"/>
              <a:buChar char="Ø"/>
            </a:pPr>
            <a:r>
              <a:rPr lang="fr-FR" dirty="0"/>
              <a:t>Présentation du Plan </a:t>
            </a:r>
            <a:r>
              <a:rPr lang="fr-FR" dirty="0" smtClean="0"/>
              <a:t>Ecoles</a:t>
            </a:r>
          </a:p>
          <a:p>
            <a:endParaRPr lang="fr-FR" dirty="0" smtClean="0"/>
          </a:p>
          <a:p>
            <a:pPr marL="285750" indent="-285750">
              <a:buFont typeface="Wingdings" panose="05000000000000000000" pitchFamily="2" charset="2"/>
              <a:buChar char="Ø"/>
            </a:pPr>
            <a:r>
              <a:rPr lang="fr-FR" dirty="0" smtClean="0"/>
              <a:t>Le centre de loisirs Félix Eboué</a:t>
            </a:r>
          </a:p>
          <a:p>
            <a:endParaRPr lang="fr-FR" dirty="0" smtClean="0"/>
          </a:p>
          <a:p>
            <a:pPr marL="285750" indent="-285750">
              <a:buFont typeface="Wingdings" panose="05000000000000000000" pitchFamily="2" charset="2"/>
              <a:buChar char="Ø"/>
            </a:pPr>
            <a:r>
              <a:rPr lang="fr-FR" dirty="0" smtClean="0"/>
              <a:t>Le groupe </a:t>
            </a:r>
            <a:r>
              <a:rPr lang="fr-FR" dirty="0"/>
              <a:t>scolaire « Rosny Métropolitain </a:t>
            </a:r>
            <a:r>
              <a:rPr lang="fr-FR" dirty="0" smtClean="0"/>
              <a:t>»</a:t>
            </a:r>
          </a:p>
          <a:p>
            <a:endParaRPr lang="fr-FR" dirty="0" smtClean="0"/>
          </a:p>
          <a:p>
            <a:pPr marL="285750" indent="-285750">
              <a:buFont typeface="Wingdings" panose="05000000000000000000" pitchFamily="2" charset="2"/>
              <a:buChar char="Ø"/>
            </a:pPr>
            <a:r>
              <a:rPr lang="fr-FR" dirty="0" smtClean="0"/>
              <a:t>Le groupe scolaire « Coteaux Beauclair »</a:t>
            </a:r>
          </a:p>
          <a:p>
            <a:endParaRPr lang="fr-FR" dirty="0" smtClean="0"/>
          </a:p>
          <a:p>
            <a:pPr marL="285750" indent="-285750">
              <a:buFont typeface="Wingdings" panose="05000000000000000000" pitchFamily="2" charset="2"/>
              <a:buChar char="Ø"/>
            </a:pPr>
            <a:r>
              <a:rPr lang="fr-FR" dirty="0" smtClean="0"/>
              <a:t>Le groupe scolaire « Mermoz »</a:t>
            </a:r>
          </a:p>
          <a:p>
            <a:endParaRPr lang="fr-FR" dirty="0" smtClean="0"/>
          </a:p>
          <a:p>
            <a:pPr marL="285750" indent="-285750">
              <a:buFont typeface="Wingdings" panose="05000000000000000000" pitchFamily="2" charset="2"/>
              <a:buChar char="Ø"/>
            </a:pPr>
            <a:r>
              <a:rPr lang="fr-FR" dirty="0" smtClean="0"/>
              <a:t>Rénovation des bâtiments scolaires et centres de loisirs</a:t>
            </a:r>
          </a:p>
          <a:p>
            <a:pPr marL="285750" indent="-285750">
              <a:buFont typeface="Wingdings" panose="05000000000000000000" pitchFamily="2" charset="2"/>
              <a:buChar char="Ø"/>
            </a:pPr>
            <a:endParaRPr lang="fr-FR" dirty="0"/>
          </a:p>
          <a:p>
            <a:endParaRPr lang="fr-FR" dirty="0"/>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2371023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829B8589-C247-4AF1-A7A9-8DB0317439AE}"/>
              </a:ext>
            </a:extLst>
          </p:cNvPr>
          <p:cNvSpPr txBox="1"/>
          <p:nvPr/>
        </p:nvSpPr>
        <p:spPr>
          <a:xfrm>
            <a:off x="2466975" y="2200275"/>
            <a:ext cx="7410450" cy="300082"/>
          </a:xfrm>
          <a:prstGeom prst="rect">
            <a:avLst/>
          </a:prstGeom>
          <a:noFill/>
        </p:spPr>
        <p:txBody>
          <a:bodyPr wrap="square" rtlCol="0">
            <a:spAutoFit/>
          </a:bodyPr>
          <a:lstStyle/>
          <a:p>
            <a:endParaRPr lang="fr-FR" sz="1350" dirty="0"/>
          </a:p>
        </p:txBody>
      </p:sp>
      <p:sp>
        <p:nvSpPr>
          <p:cNvPr id="6" name="ZoneTexte 5">
            <a:extLst>
              <a:ext uri="{FF2B5EF4-FFF2-40B4-BE49-F238E27FC236}">
                <a16:creationId xmlns:a16="http://schemas.microsoft.com/office/drawing/2014/main" xmlns="" id="{2CDF278F-D5FB-4CC6-B062-02F5C1A14C49}"/>
              </a:ext>
            </a:extLst>
          </p:cNvPr>
          <p:cNvSpPr txBox="1"/>
          <p:nvPr/>
        </p:nvSpPr>
        <p:spPr>
          <a:xfrm>
            <a:off x="1317750" y="5921591"/>
            <a:ext cx="6641432" cy="300082"/>
          </a:xfrm>
          <a:prstGeom prst="rect">
            <a:avLst/>
          </a:prstGeom>
          <a:noFill/>
        </p:spPr>
        <p:txBody>
          <a:bodyPr wrap="square" rtlCol="0">
            <a:spAutoFit/>
          </a:bodyPr>
          <a:lstStyle/>
          <a:p>
            <a:r>
              <a:rPr lang="fr-FR" sz="1350" dirty="0"/>
              <a:t>Division des deux groupes scolaires</a:t>
            </a:r>
          </a:p>
        </p:txBody>
      </p:sp>
      <p:pic>
        <p:nvPicPr>
          <p:cNvPr id="10" name="Image 9">
            <a:extLst>
              <a:ext uri="{FF2B5EF4-FFF2-40B4-BE49-F238E27FC236}">
                <a16:creationId xmlns:a16="http://schemas.microsoft.com/office/drawing/2014/main" xmlns="" id="{0135355B-BAFE-46D9-9FEC-860D47253B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750" y="834012"/>
            <a:ext cx="7641612" cy="4964485"/>
          </a:xfrm>
          <a:prstGeom prst="rect">
            <a:avLst/>
          </a:prstGeom>
        </p:spPr>
      </p:pic>
      <p:sp>
        <p:nvSpPr>
          <p:cNvPr id="8" name="Rectangle 7">
            <a:extLst>
              <a:ext uri="{FF2B5EF4-FFF2-40B4-BE49-F238E27FC236}">
                <a16:creationId xmlns:a16="http://schemas.microsoft.com/office/drawing/2014/main" xmlns="" id="{A5E0C953-EF30-40DC-864F-F2F0D5DF3AFF}"/>
              </a:ext>
            </a:extLst>
          </p:cNvPr>
          <p:cNvSpPr/>
          <p:nvPr/>
        </p:nvSpPr>
        <p:spPr>
          <a:xfrm>
            <a:off x="3362379" y="358339"/>
            <a:ext cx="3726364" cy="461665"/>
          </a:xfrm>
          <a:prstGeom prst="rect">
            <a:avLst/>
          </a:prstGeom>
        </p:spPr>
        <p:txBody>
          <a:bodyPr wrap="square">
            <a:spAutoFit/>
          </a:bodyPr>
          <a:lstStyle/>
          <a:p>
            <a:pPr algn="ctr"/>
            <a:r>
              <a:rPr lang="fr-FR" sz="3600" baseline="30000" dirty="0">
                <a:solidFill>
                  <a:srgbClr val="5D7B81"/>
                </a:solidFill>
                <a:latin typeface="Tahoma" panose="020B0604030504040204" pitchFamily="34" charset="0"/>
              </a:rPr>
              <a:t>Deux groupes scolaires</a:t>
            </a:r>
          </a:p>
        </p:txBody>
      </p:sp>
    </p:spTree>
    <p:extLst>
      <p:ext uri="{BB962C8B-B14F-4D97-AF65-F5344CB8AC3E}">
        <p14:creationId xmlns:p14="http://schemas.microsoft.com/office/powerpoint/2010/main" val="264086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2CDF278F-D5FB-4CC6-B062-02F5C1A14C49}"/>
              </a:ext>
            </a:extLst>
          </p:cNvPr>
          <p:cNvSpPr txBox="1"/>
          <p:nvPr/>
        </p:nvSpPr>
        <p:spPr>
          <a:xfrm>
            <a:off x="1515595" y="6136155"/>
            <a:ext cx="7138577" cy="300082"/>
          </a:xfrm>
          <a:prstGeom prst="rect">
            <a:avLst/>
          </a:prstGeom>
          <a:noFill/>
        </p:spPr>
        <p:txBody>
          <a:bodyPr wrap="square" rtlCol="0">
            <a:spAutoFit/>
          </a:bodyPr>
          <a:lstStyle/>
          <a:p>
            <a:r>
              <a:rPr lang="fr-FR" sz="1350" dirty="0"/>
              <a:t>Plan masse</a:t>
            </a:r>
          </a:p>
        </p:txBody>
      </p:sp>
      <p:pic>
        <p:nvPicPr>
          <p:cNvPr id="7" name="Image 6">
            <a:extLst>
              <a:ext uri="{FF2B5EF4-FFF2-40B4-BE49-F238E27FC236}">
                <a16:creationId xmlns:a16="http://schemas.microsoft.com/office/drawing/2014/main" xmlns="" id="{2DF3ED31-C1D5-435D-A690-F4BA2E6430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76" r="2676" b="8962"/>
          <a:stretch/>
        </p:blipFill>
        <p:spPr>
          <a:xfrm>
            <a:off x="1113028" y="1267752"/>
            <a:ext cx="7943713" cy="4626127"/>
          </a:xfrm>
          <a:prstGeom prst="rect">
            <a:avLst/>
          </a:prstGeom>
        </p:spPr>
      </p:pic>
      <p:sp>
        <p:nvSpPr>
          <p:cNvPr id="5" name="Rectangle 4">
            <a:extLst>
              <a:ext uri="{FF2B5EF4-FFF2-40B4-BE49-F238E27FC236}">
                <a16:creationId xmlns:a16="http://schemas.microsoft.com/office/drawing/2014/main" xmlns="" id="{CA77AC04-051B-4508-9554-A5BE0D7C779A}"/>
              </a:ext>
            </a:extLst>
          </p:cNvPr>
          <p:cNvSpPr/>
          <p:nvPr/>
        </p:nvSpPr>
        <p:spPr>
          <a:xfrm>
            <a:off x="3221702" y="413770"/>
            <a:ext cx="3726364" cy="461665"/>
          </a:xfrm>
          <a:prstGeom prst="rect">
            <a:avLst/>
          </a:prstGeom>
        </p:spPr>
        <p:txBody>
          <a:bodyPr wrap="square">
            <a:spAutoFit/>
          </a:bodyPr>
          <a:lstStyle/>
          <a:p>
            <a:pPr algn="ctr"/>
            <a:r>
              <a:rPr lang="fr-FR" sz="3600" baseline="30000" dirty="0">
                <a:solidFill>
                  <a:srgbClr val="5D7B81"/>
                </a:solidFill>
                <a:latin typeface="Tahoma" panose="020B0604030504040204" pitchFamily="34" charset="0"/>
              </a:rPr>
              <a:t>Accès</a:t>
            </a:r>
          </a:p>
        </p:txBody>
      </p:sp>
    </p:spTree>
    <p:extLst>
      <p:ext uri="{BB962C8B-B14F-4D97-AF65-F5344CB8AC3E}">
        <p14:creationId xmlns:p14="http://schemas.microsoft.com/office/powerpoint/2010/main" val="216986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2CDF278F-D5FB-4CC6-B062-02F5C1A14C49}"/>
              </a:ext>
            </a:extLst>
          </p:cNvPr>
          <p:cNvSpPr txBox="1"/>
          <p:nvPr/>
        </p:nvSpPr>
        <p:spPr>
          <a:xfrm>
            <a:off x="2368451" y="5882991"/>
            <a:ext cx="7138577" cy="300082"/>
          </a:xfrm>
          <a:prstGeom prst="rect">
            <a:avLst/>
          </a:prstGeom>
          <a:noFill/>
        </p:spPr>
        <p:txBody>
          <a:bodyPr wrap="square" rtlCol="0">
            <a:spAutoFit/>
          </a:bodyPr>
          <a:lstStyle/>
          <a:p>
            <a:r>
              <a:rPr lang="fr-FR" sz="1350" dirty="0"/>
              <a:t>Vue depuis l’angle de la rue des Frères Lumière et de la rue Jean Mermoz</a:t>
            </a:r>
          </a:p>
        </p:txBody>
      </p:sp>
      <p:pic>
        <p:nvPicPr>
          <p:cNvPr id="3" name="Image 2">
            <a:extLst>
              <a:ext uri="{FF2B5EF4-FFF2-40B4-BE49-F238E27FC236}">
                <a16:creationId xmlns:a16="http://schemas.microsoft.com/office/drawing/2014/main" xmlns="" id="{899D745B-6BFC-4AE7-9157-1E776AC149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1"/>
          <a:stretch/>
        </p:blipFill>
        <p:spPr>
          <a:xfrm>
            <a:off x="574043" y="583690"/>
            <a:ext cx="9144000" cy="5114662"/>
          </a:xfrm>
          <a:prstGeom prst="rect">
            <a:avLst/>
          </a:prstGeom>
        </p:spPr>
      </p:pic>
    </p:spTree>
    <p:extLst>
      <p:ext uri="{BB962C8B-B14F-4D97-AF65-F5344CB8AC3E}">
        <p14:creationId xmlns:p14="http://schemas.microsoft.com/office/powerpoint/2010/main" val="1114262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2CDF278F-D5FB-4CC6-B062-02F5C1A14C49}"/>
              </a:ext>
            </a:extLst>
          </p:cNvPr>
          <p:cNvSpPr txBox="1"/>
          <p:nvPr/>
        </p:nvSpPr>
        <p:spPr>
          <a:xfrm>
            <a:off x="521289" y="5785774"/>
            <a:ext cx="7138577" cy="300082"/>
          </a:xfrm>
          <a:prstGeom prst="rect">
            <a:avLst/>
          </a:prstGeom>
          <a:noFill/>
        </p:spPr>
        <p:txBody>
          <a:bodyPr wrap="square" rtlCol="0">
            <a:spAutoFit/>
          </a:bodyPr>
          <a:lstStyle/>
          <a:p>
            <a:r>
              <a:rPr lang="fr-FR" sz="1350" dirty="0"/>
              <a:t>Vue aérienne des cours</a:t>
            </a:r>
          </a:p>
        </p:txBody>
      </p:sp>
      <p:pic>
        <p:nvPicPr>
          <p:cNvPr id="4" name="Image 3">
            <a:extLst>
              <a:ext uri="{FF2B5EF4-FFF2-40B4-BE49-F238E27FC236}">
                <a16:creationId xmlns:a16="http://schemas.microsoft.com/office/drawing/2014/main" xmlns="" id="{5D4293E8-8B17-4BBD-A556-F947532C6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89" y="580728"/>
            <a:ext cx="9144000" cy="5143500"/>
          </a:xfrm>
          <a:prstGeom prst="rect">
            <a:avLst/>
          </a:prstGeom>
        </p:spPr>
      </p:pic>
    </p:spTree>
    <p:extLst>
      <p:ext uri="{BB962C8B-B14F-4D97-AF65-F5344CB8AC3E}">
        <p14:creationId xmlns:p14="http://schemas.microsoft.com/office/powerpoint/2010/main" val="2710609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Résultat de recherche d'images pour &quot;arbre contour png&quot;">
            <a:extLst>
              <a:ext uri="{FF2B5EF4-FFF2-40B4-BE49-F238E27FC236}">
                <a16:creationId xmlns:a16="http://schemas.microsoft.com/office/drawing/2014/main" xmlns="" id="{173D27DD-21B5-40BA-B4B5-B0B4DAD6F6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trans="15000"/>
                    </a14:imgEffect>
                  </a14:imgLayer>
                </a14:imgProps>
              </a:ext>
              <a:ext uri="{28A0092B-C50C-407E-A947-70E740481C1C}">
                <a14:useLocalDpi xmlns:a14="http://schemas.microsoft.com/office/drawing/2010/main" val="0"/>
              </a:ext>
            </a:extLst>
          </a:blip>
          <a:srcRect/>
          <a:stretch>
            <a:fillRect/>
          </a:stretch>
        </p:blipFill>
        <p:spPr bwMode="auto">
          <a:xfrm>
            <a:off x="416169" y="-175847"/>
            <a:ext cx="4972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xmlns="" id="{552F2D23-0472-4E70-B706-4B6E17F83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387" y="163341"/>
            <a:ext cx="3715536" cy="6317272"/>
          </a:xfrm>
          <a:prstGeom prst="rect">
            <a:avLst/>
          </a:prstGeom>
        </p:spPr>
      </p:pic>
      <p:sp>
        <p:nvSpPr>
          <p:cNvPr id="8" name="Rectangle 7">
            <a:extLst>
              <a:ext uri="{FF2B5EF4-FFF2-40B4-BE49-F238E27FC236}">
                <a16:creationId xmlns:a16="http://schemas.microsoft.com/office/drawing/2014/main" xmlns="" id="{C2BBFE8F-FB12-4B6D-A45D-B6584C2308CB}"/>
              </a:ext>
            </a:extLst>
          </p:cNvPr>
          <p:cNvSpPr/>
          <p:nvPr/>
        </p:nvSpPr>
        <p:spPr>
          <a:xfrm>
            <a:off x="1430609" y="2490980"/>
            <a:ext cx="5158833" cy="830997"/>
          </a:xfrm>
          <a:prstGeom prst="rect">
            <a:avLst/>
          </a:prstGeom>
        </p:spPr>
        <p:txBody>
          <a:bodyPr wrap="square">
            <a:spAutoFit/>
          </a:bodyPr>
          <a:lstStyle/>
          <a:p>
            <a:pPr algn="ctr"/>
            <a:r>
              <a:rPr lang="fr-FR" sz="3600" baseline="30000" dirty="0">
                <a:solidFill>
                  <a:srgbClr val="5D7B81"/>
                </a:solidFill>
                <a:latin typeface="Tahoma" panose="020B0604030504040204" pitchFamily="34" charset="0"/>
              </a:rPr>
              <a:t>Construire avec </a:t>
            </a:r>
          </a:p>
          <a:p>
            <a:pPr algn="ctr"/>
            <a:r>
              <a:rPr lang="fr-FR" sz="3600" baseline="30000" dirty="0">
                <a:solidFill>
                  <a:srgbClr val="5D7B81"/>
                </a:solidFill>
                <a:latin typeface="Tahoma" panose="020B0604030504040204" pitchFamily="34" charset="0"/>
              </a:rPr>
              <a:t>des éco-matériaux</a:t>
            </a:r>
            <a:endParaRPr lang="fr-FR" sz="3600" i="1" baseline="30000" dirty="0">
              <a:solidFill>
                <a:srgbClr val="5D7B81"/>
              </a:solidFill>
              <a:latin typeface="Tahoma" panose="020B0604030504040204" pitchFamily="34" charset="0"/>
            </a:endParaRPr>
          </a:p>
        </p:txBody>
      </p:sp>
    </p:spTree>
    <p:extLst>
      <p:ext uri="{BB962C8B-B14F-4D97-AF65-F5344CB8AC3E}">
        <p14:creationId xmlns:p14="http://schemas.microsoft.com/office/powerpoint/2010/main" val="3554968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79D6F55-9EE0-4627-9E5A-3DE66BD26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093" y="3924452"/>
            <a:ext cx="3242304" cy="2247767"/>
          </a:xfrm>
          <a:prstGeom prst="rect">
            <a:avLst/>
          </a:prstGeom>
        </p:spPr>
      </p:pic>
      <p:pic>
        <p:nvPicPr>
          <p:cNvPr id="7" name="Image 6">
            <a:extLst>
              <a:ext uri="{FF2B5EF4-FFF2-40B4-BE49-F238E27FC236}">
                <a16:creationId xmlns:a16="http://schemas.microsoft.com/office/drawing/2014/main" xmlns="" id="{FABD2D12-6C32-499B-9D46-BBE35FA04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33" y="789090"/>
            <a:ext cx="3580217" cy="2421911"/>
          </a:xfrm>
          <a:prstGeom prst="rect">
            <a:avLst/>
          </a:prstGeom>
        </p:spPr>
      </p:pic>
      <p:pic>
        <p:nvPicPr>
          <p:cNvPr id="9" name="Image 8">
            <a:extLst>
              <a:ext uri="{FF2B5EF4-FFF2-40B4-BE49-F238E27FC236}">
                <a16:creationId xmlns:a16="http://schemas.microsoft.com/office/drawing/2014/main" xmlns="" id="{4469864E-0175-4167-A3D2-137FA02AADD1}"/>
              </a:ext>
            </a:extLst>
          </p:cNvPr>
          <p:cNvPicPr>
            <a:picLocks noChangeAspect="1"/>
          </p:cNvPicPr>
          <p:nvPr/>
        </p:nvPicPr>
        <p:blipFill rotWithShape="1">
          <a:blip r:embed="rId4">
            <a:extLst>
              <a:ext uri="{28A0092B-C50C-407E-A947-70E740481C1C}">
                <a14:useLocalDpi xmlns:a14="http://schemas.microsoft.com/office/drawing/2010/main" val="0"/>
              </a:ext>
            </a:extLst>
          </a:blip>
          <a:srcRect t="17335" b="23273"/>
          <a:stretch/>
        </p:blipFill>
        <p:spPr>
          <a:xfrm>
            <a:off x="5496093" y="789090"/>
            <a:ext cx="3242303" cy="2888513"/>
          </a:xfrm>
          <a:prstGeom prst="rect">
            <a:avLst/>
          </a:prstGeom>
        </p:spPr>
      </p:pic>
      <p:pic>
        <p:nvPicPr>
          <p:cNvPr id="12" name="Image 11">
            <a:extLst>
              <a:ext uri="{FF2B5EF4-FFF2-40B4-BE49-F238E27FC236}">
                <a16:creationId xmlns:a16="http://schemas.microsoft.com/office/drawing/2014/main" xmlns="" id="{7B8CDEC1-D49B-4435-A022-A8D182FD21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441" t="4036" b="58361"/>
          <a:stretch/>
        </p:blipFill>
        <p:spPr>
          <a:xfrm>
            <a:off x="1673033" y="3446722"/>
            <a:ext cx="3580217" cy="2725497"/>
          </a:xfrm>
          <a:prstGeom prst="rect">
            <a:avLst/>
          </a:prstGeom>
        </p:spPr>
      </p:pic>
      <p:sp>
        <p:nvSpPr>
          <p:cNvPr id="10" name="Rectangle 9">
            <a:extLst>
              <a:ext uri="{FF2B5EF4-FFF2-40B4-BE49-F238E27FC236}">
                <a16:creationId xmlns:a16="http://schemas.microsoft.com/office/drawing/2014/main" xmlns="" id="{A925ABA0-02A6-410E-A88D-F46DB525822D}"/>
              </a:ext>
            </a:extLst>
          </p:cNvPr>
          <p:cNvSpPr/>
          <p:nvPr/>
        </p:nvSpPr>
        <p:spPr>
          <a:xfrm>
            <a:off x="1673032" y="361218"/>
            <a:ext cx="7065364" cy="461665"/>
          </a:xfrm>
          <a:prstGeom prst="rect">
            <a:avLst/>
          </a:prstGeom>
        </p:spPr>
        <p:txBody>
          <a:bodyPr wrap="square">
            <a:spAutoFit/>
          </a:bodyPr>
          <a:lstStyle/>
          <a:p>
            <a:pPr algn="ctr"/>
            <a:r>
              <a:rPr lang="fr-FR" sz="3600" i="1" baseline="30000" dirty="0">
                <a:solidFill>
                  <a:srgbClr val="5D7B81"/>
                </a:solidFill>
                <a:latin typeface="Tahoma" panose="020B0604030504040204" pitchFamily="34" charset="0"/>
              </a:rPr>
              <a:t>Ambiances intérieures et extérieures</a:t>
            </a:r>
          </a:p>
        </p:txBody>
      </p:sp>
    </p:spTree>
    <p:extLst>
      <p:ext uri="{BB962C8B-B14F-4D97-AF65-F5344CB8AC3E}">
        <p14:creationId xmlns:p14="http://schemas.microsoft.com/office/powerpoint/2010/main" val="1100205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A9C9DBDB-E870-410D-957B-78ED0004A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111" y="1956356"/>
            <a:ext cx="2461804" cy="2607274"/>
          </a:xfrm>
          <a:prstGeom prst="rect">
            <a:avLst/>
          </a:prstGeom>
        </p:spPr>
      </p:pic>
      <p:sp>
        <p:nvSpPr>
          <p:cNvPr id="9" name="Rectangle 8">
            <a:extLst>
              <a:ext uri="{FF2B5EF4-FFF2-40B4-BE49-F238E27FC236}">
                <a16:creationId xmlns:a16="http://schemas.microsoft.com/office/drawing/2014/main" xmlns="" id="{334A6A21-D5B2-4F4C-A46B-A9CE92B69318}"/>
              </a:ext>
            </a:extLst>
          </p:cNvPr>
          <p:cNvSpPr/>
          <p:nvPr/>
        </p:nvSpPr>
        <p:spPr>
          <a:xfrm>
            <a:off x="1524000" y="6348222"/>
            <a:ext cx="9144000" cy="420628"/>
          </a:xfrm>
          <a:prstGeom prst="rect">
            <a:avLst/>
          </a:prstGeom>
        </p:spPr>
        <p:txBody>
          <a:bodyPr wrap="square">
            <a:spAutoFit/>
          </a:bodyPr>
          <a:lstStyle/>
          <a:p>
            <a:pPr algn="ctr"/>
            <a:r>
              <a:rPr lang="fr-FR" sz="1600" baseline="30000" dirty="0">
                <a:solidFill>
                  <a:srgbClr val="000000"/>
                </a:solidFill>
                <a:latin typeface="Tahoma" panose="020B0604030504040204" pitchFamily="34" charset="0"/>
              </a:rPr>
              <a:t>Ville de Rosny-sous-Bois, Direction de la Recherche et de l’Innovation </a:t>
            </a:r>
          </a:p>
          <a:p>
            <a:pPr algn="ctr"/>
            <a:r>
              <a:rPr lang="fr-FR" sz="1600" baseline="30000" dirty="0">
                <a:solidFill>
                  <a:srgbClr val="000000"/>
                </a:solidFill>
                <a:latin typeface="Tahoma" panose="020B0604030504040204" pitchFamily="34" charset="0"/>
              </a:rPr>
              <a:t>Présentation </a:t>
            </a:r>
            <a:r>
              <a:rPr lang="fr-FR" sz="1600" b="1" baseline="30000" dirty="0">
                <a:solidFill>
                  <a:srgbClr val="000000"/>
                </a:solidFill>
                <a:latin typeface="Dutch801 XBd BT" panose="02020903060505020304" pitchFamily="18" charset="0"/>
              </a:rPr>
              <a:t>Groupe scolaire Jean Mermoz</a:t>
            </a:r>
            <a:r>
              <a:rPr lang="fr-FR" sz="1600" baseline="30000" dirty="0">
                <a:solidFill>
                  <a:srgbClr val="000000"/>
                </a:solidFill>
                <a:latin typeface="Tahoma" panose="020B0604030504040204" pitchFamily="34" charset="0"/>
              </a:rPr>
              <a:t> - Phase avant-projet Octobre 2019</a:t>
            </a:r>
            <a:endParaRPr lang="fr-FR" sz="1600" b="1" baseline="30000" dirty="0">
              <a:solidFill>
                <a:srgbClr val="000000"/>
              </a:solidFill>
              <a:latin typeface="Dutch801 XBd BT" panose="02020903060505020304" pitchFamily="18" charset="0"/>
            </a:endParaRPr>
          </a:p>
        </p:txBody>
      </p:sp>
      <p:pic>
        <p:nvPicPr>
          <p:cNvPr id="12" name="Picture 6" descr="Résultat de recherche d'images pour &quot;arbre contour png&quot;">
            <a:extLst>
              <a:ext uri="{FF2B5EF4-FFF2-40B4-BE49-F238E27FC236}">
                <a16:creationId xmlns:a16="http://schemas.microsoft.com/office/drawing/2014/main" xmlns="" id="{2FD3973E-F589-4DA7-A6AE-28B07485F2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trans="15000"/>
                    </a14:imgEffect>
                  </a14:imgLayer>
                </a14:imgProps>
              </a:ext>
              <a:ext uri="{28A0092B-C50C-407E-A947-70E740481C1C}">
                <a14:useLocalDpi xmlns:a14="http://schemas.microsoft.com/office/drawing/2010/main" val="0"/>
              </a:ext>
            </a:extLst>
          </a:blip>
          <a:srcRect/>
          <a:stretch>
            <a:fillRect/>
          </a:stretch>
        </p:blipFill>
        <p:spPr bwMode="auto">
          <a:xfrm>
            <a:off x="293077" y="0"/>
            <a:ext cx="4972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3DAE2AD6-39FD-443C-B090-6CBC9CB84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83811"/>
            <a:ext cx="3037757" cy="1942438"/>
          </a:xfrm>
          <a:prstGeom prst="rect">
            <a:avLst/>
          </a:prstGeom>
        </p:spPr>
      </p:pic>
      <p:pic>
        <p:nvPicPr>
          <p:cNvPr id="11" name="Image 10">
            <a:extLst>
              <a:ext uri="{FF2B5EF4-FFF2-40B4-BE49-F238E27FC236}">
                <a16:creationId xmlns:a16="http://schemas.microsoft.com/office/drawing/2014/main" xmlns="" id="{4CD4114D-3574-48FF-8C72-962A5083B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5514" y="1583811"/>
            <a:ext cx="2609840" cy="3910132"/>
          </a:xfrm>
          <a:prstGeom prst="rect">
            <a:avLst/>
          </a:prstGeom>
        </p:spPr>
      </p:pic>
      <p:pic>
        <p:nvPicPr>
          <p:cNvPr id="14" name="Image 13">
            <a:extLst>
              <a:ext uri="{FF2B5EF4-FFF2-40B4-BE49-F238E27FC236}">
                <a16:creationId xmlns:a16="http://schemas.microsoft.com/office/drawing/2014/main" xmlns="" id="{39DD2CFA-380A-4EC5-BAE4-0A7A5E555E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3633317"/>
            <a:ext cx="3037757" cy="1860626"/>
          </a:xfrm>
          <a:prstGeom prst="rect">
            <a:avLst/>
          </a:prstGeom>
        </p:spPr>
      </p:pic>
      <p:sp>
        <p:nvSpPr>
          <p:cNvPr id="10" name="Rectangle 9">
            <a:extLst>
              <a:ext uri="{FF2B5EF4-FFF2-40B4-BE49-F238E27FC236}">
                <a16:creationId xmlns:a16="http://schemas.microsoft.com/office/drawing/2014/main" xmlns="" id="{434AED17-74C5-47DF-9F81-6B79CBE5D5C0}"/>
              </a:ext>
            </a:extLst>
          </p:cNvPr>
          <p:cNvSpPr/>
          <p:nvPr/>
        </p:nvSpPr>
        <p:spPr>
          <a:xfrm>
            <a:off x="2268362" y="466726"/>
            <a:ext cx="7065364" cy="461665"/>
          </a:xfrm>
          <a:prstGeom prst="rect">
            <a:avLst/>
          </a:prstGeom>
        </p:spPr>
        <p:txBody>
          <a:bodyPr wrap="square">
            <a:spAutoFit/>
          </a:bodyPr>
          <a:lstStyle/>
          <a:p>
            <a:pPr algn="ctr"/>
            <a:r>
              <a:rPr lang="fr-FR" sz="3600" i="1" baseline="30000" dirty="0">
                <a:solidFill>
                  <a:srgbClr val="5D7B81"/>
                </a:solidFill>
                <a:latin typeface="Tahoma" panose="020B0604030504040204" pitchFamily="34" charset="0"/>
              </a:rPr>
              <a:t>Ambiances végétales extérieures</a:t>
            </a:r>
          </a:p>
        </p:txBody>
      </p:sp>
    </p:spTree>
    <p:extLst>
      <p:ext uri="{BB962C8B-B14F-4D97-AF65-F5344CB8AC3E}">
        <p14:creationId xmlns:p14="http://schemas.microsoft.com/office/powerpoint/2010/main" val="121874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923109"/>
          </a:xfrm>
          <a:ln>
            <a:solidFill>
              <a:srgbClr val="7030A0"/>
            </a:solidFill>
          </a:ln>
        </p:spPr>
        <p:txBody>
          <a:bodyPr>
            <a:normAutofit fontScale="90000"/>
          </a:bodyPr>
          <a:lstStyle/>
          <a:p>
            <a:r>
              <a:rPr lang="fr-FR" sz="2800" b="1" dirty="0" smtClean="0">
                <a:solidFill>
                  <a:srgbClr val="7030A0"/>
                </a:solidFill>
              </a:rPr>
              <a:t>Rénovation </a:t>
            </a:r>
            <a:r>
              <a:rPr lang="fr-FR" sz="2800" b="1" dirty="0">
                <a:solidFill>
                  <a:srgbClr val="7030A0"/>
                </a:solidFill>
              </a:rPr>
              <a:t>des bâtiments scolaires et </a:t>
            </a:r>
            <a:r>
              <a:rPr lang="fr-FR" sz="2800" b="1" dirty="0" smtClean="0">
                <a:solidFill>
                  <a:srgbClr val="7030A0"/>
                </a:solidFill>
              </a:rPr>
              <a:t>centres </a:t>
            </a:r>
            <a:r>
              <a:rPr lang="fr-FR" sz="2800" b="1" dirty="0">
                <a:solidFill>
                  <a:srgbClr val="7030A0"/>
                </a:solidFill>
              </a:rPr>
              <a:t>de loisirs</a:t>
            </a:r>
            <a:r>
              <a:rPr lang="fr-FR" sz="2800" dirty="0">
                <a:solidFill>
                  <a:srgbClr val="7030A0"/>
                </a:solidFill>
              </a:rPr>
              <a:t/>
            </a:r>
            <a:br>
              <a:rPr lang="fr-FR" sz="2800" dirty="0">
                <a:solidFill>
                  <a:srgbClr val="7030A0"/>
                </a:solidFill>
              </a:rPr>
            </a:br>
            <a:endParaRPr lang="fr-FR" sz="2500" b="1" dirty="0">
              <a:solidFill>
                <a:srgbClr val="7030A0"/>
              </a:solidFill>
            </a:endParaRPr>
          </a:p>
        </p:txBody>
      </p:sp>
      <p:sp>
        <p:nvSpPr>
          <p:cNvPr id="4" name="ZoneTexte 3"/>
          <p:cNvSpPr txBox="1"/>
          <p:nvPr/>
        </p:nvSpPr>
        <p:spPr>
          <a:xfrm>
            <a:off x="642186" y="2098766"/>
            <a:ext cx="8666963" cy="1200329"/>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Rénovation du groupe scolaire en 2 phases : PRE GENTIL / MONDOR (fin 2020)</a:t>
            </a:r>
          </a:p>
          <a:p>
            <a:endParaRPr lang="fr-FR" dirty="0" smtClean="0"/>
          </a:p>
          <a:p>
            <a:pPr marL="285750" indent="-285750">
              <a:buFont typeface="Wingdings" panose="05000000000000000000" pitchFamily="2" charset="2"/>
              <a:buChar char="Ø"/>
            </a:pPr>
            <a:r>
              <a:rPr lang="fr-FR" dirty="0" smtClean="0"/>
              <a:t>Sont planifiés à partir de 2020 les rénovations des bâtiments scolaires</a:t>
            </a:r>
          </a:p>
          <a:p>
            <a:r>
              <a:rPr lang="fr-FR" dirty="0" smtClean="0"/>
              <a:t> </a:t>
            </a:r>
          </a:p>
        </p:txBody>
      </p:sp>
    </p:spTree>
    <p:extLst>
      <p:ext uri="{BB962C8B-B14F-4D97-AF65-F5344CB8AC3E}">
        <p14:creationId xmlns:p14="http://schemas.microsoft.com/office/powerpoint/2010/main" val="1750018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5"/>
          <p:cNvSpPr>
            <a:spLocks noGrp="1"/>
          </p:cNvSpPr>
          <p:nvPr>
            <p:ph type="subTitle" idx="1"/>
          </p:nvPr>
        </p:nvSpPr>
        <p:spPr>
          <a:xfrm>
            <a:off x="5279554" y="3357310"/>
            <a:ext cx="4626446" cy="738439"/>
          </a:xfrm>
        </p:spPr>
        <p:txBody>
          <a:bodyPr>
            <a:normAutofit/>
          </a:bodyPr>
          <a:lstStyle/>
          <a:p>
            <a:pPr algn="ctr"/>
            <a:r>
              <a:rPr lang="fr-FR" sz="2500" b="1" dirty="0">
                <a:solidFill>
                  <a:schemeClr val="accent1">
                    <a:lumMod val="75000"/>
                  </a:schemeClr>
                </a:solidFill>
              </a:rPr>
              <a:t>Merci de votre attention</a:t>
            </a:r>
          </a:p>
        </p:txBody>
      </p:sp>
    </p:spTree>
    <p:extLst>
      <p:ext uri="{BB962C8B-B14F-4D97-AF65-F5344CB8AC3E}">
        <p14:creationId xmlns:p14="http://schemas.microsoft.com/office/powerpoint/2010/main" val="3239591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ous-titre 5"/>
          <p:cNvSpPr txBox="1">
            <a:spLocks/>
          </p:cNvSpPr>
          <p:nvPr/>
        </p:nvSpPr>
        <p:spPr>
          <a:xfrm>
            <a:off x="753546" y="450553"/>
            <a:ext cx="2356479" cy="669448"/>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fr-FR" sz="2500" b="1" dirty="0">
                <a:solidFill>
                  <a:schemeClr val="accent1">
                    <a:lumMod val="75000"/>
                  </a:schemeClr>
                </a:solidFill>
              </a:rPr>
              <a:t>Plan </a:t>
            </a:r>
            <a:r>
              <a:rPr lang="fr-FR" sz="2500" b="1" dirty="0" smtClean="0">
                <a:solidFill>
                  <a:schemeClr val="accent1">
                    <a:lumMod val="75000"/>
                  </a:schemeClr>
                </a:solidFill>
              </a:rPr>
              <a:t>écoles</a:t>
            </a:r>
            <a:endParaRPr lang="fr-FR" sz="2500" b="1" dirty="0">
              <a:solidFill>
                <a:schemeClr val="accent1">
                  <a:lumMod val="75000"/>
                </a:schemeClr>
              </a:solidFill>
            </a:endParaRPr>
          </a:p>
        </p:txBody>
      </p:sp>
      <p:sp>
        <p:nvSpPr>
          <p:cNvPr id="3" name="ZoneTexte 2"/>
          <p:cNvSpPr txBox="1"/>
          <p:nvPr/>
        </p:nvSpPr>
        <p:spPr>
          <a:xfrm>
            <a:off x="1007159" y="1410789"/>
            <a:ext cx="8850943" cy="230832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fr-FR" dirty="0"/>
          </a:p>
          <a:p>
            <a:r>
              <a:rPr lang="fr-FR" dirty="0"/>
              <a:t>Le plan écoles se découpe en deux axes</a:t>
            </a:r>
            <a:r>
              <a:rPr lang="fr-FR" dirty="0" smtClean="0"/>
              <a:t>:</a:t>
            </a:r>
          </a:p>
          <a:p>
            <a:endParaRPr lang="fr-FR" dirty="0"/>
          </a:p>
          <a:p>
            <a:pPr marL="285750" indent="-285750">
              <a:buFont typeface="Wingdings" panose="05000000000000000000" pitchFamily="2" charset="2"/>
              <a:buChar char="Ø"/>
            </a:pPr>
            <a:endParaRPr lang="fr-FR" dirty="0"/>
          </a:p>
          <a:p>
            <a:pPr marL="285750" indent="-285750" algn="just">
              <a:buFont typeface="Wingdings" panose="05000000000000000000" pitchFamily="2" charset="2"/>
              <a:buChar char="Ø"/>
            </a:pPr>
            <a:r>
              <a:rPr lang="fr-FR" dirty="0"/>
              <a:t>La création de nouvelles écoles et </a:t>
            </a:r>
            <a:r>
              <a:rPr lang="fr-FR" dirty="0" smtClean="0"/>
              <a:t>centres </a:t>
            </a:r>
            <a:r>
              <a:rPr lang="fr-FR" dirty="0"/>
              <a:t>de loisirs </a:t>
            </a:r>
          </a:p>
          <a:p>
            <a:pPr algn="just"/>
            <a:endParaRPr lang="fr-FR" dirty="0" smtClean="0"/>
          </a:p>
          <a:p>
            <a:pPr algn="just"/>
            <a:endParaRPr lang="fr-FR" dirty="0"/>
          </a:p>
          <a:p>
            <a:pPr marL="285750" indent="-285750" algn="just">
              <a:buFont typeface="Wingdings" panose="05000000000000000000" pitchFamily="2" charset="2"/>
              <a:buChar char="Ø"/>
            </a:pPr>
            <a:r>
              <a:rPr lang="fr-FR" dirty="0"/>
              <a:t> La rénovation des groupes scolaires et </a:t>
            </a:r>
            <a:r>
              <a:rPr lang="fr-FR" dirty="0" smtClean="0"/>
              <a:t>centres </a:t>
            </a:r>
            <a:r>
              <a:rPr lang="fr-FR" dirty="0"/>
              <a:t>de loisirs existants </a:t>
            </a:r>
          </a:p>
        </p:txBody>
      </p:sp>
    </p:spTree>
    <p:extLst>
      <p:ext uri="{BB962C8B-B14F-4D97-AF65-F5344CB8AC3E}">
        <p14:creationId xmlns:p14="http://schemas.microsoft.com/office/powerpoint/2010/main" val="114573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ous-titre 5"/>
          <p:cNvSpPr txBox="1">
            <a:spLocks/>
          </p:cNvSpPr>
          <p:nvPr/>
        </p:nvSpPr>
        <p:spPr>
          <a:xfrm>
            <a:off x="753546" y="72484"/>
            <a:ext cx="2356479" cy="669448"/>
          </a:xfrm>
          <a:prstGeom prst="rect">
            <a:avLst/>
          </a:prstGeom>
        </p:spPr>
        <p:txBody>
          <a:bodyPr vert="horz" lIns="91440" tIns="45720" rIns="91440" bIns="4572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fr-FR" sz="2500" b="1" dirty="0" smtClean="0">
                <a:solidFill>
                  <a:schemeClr val="accent1">
                    <a:lumMod val="75000"/>
                  </a:schemeClr>
                </a:solidFill>
              </a:rPr>
              <a:t>Centre de Loisirs</a:t>
            </a:r>
          </a:p>
          <a:p>
            <a:pPr algn="ctr"/>
            <a:r>
              <a:rPr lang="fr-FR" sz="2500" b="1" dirty="0" smtClean="0">
                <a:solidFill>
                  <a:schemeClr val="accent1">
                    <a:lumMod val="75000"/>
                  </a:schemeClr>
                </a:solidFill>
              </a:rPr>
              <a:t>FELIX EBOUE</a:t>
            </a:r>
            <a:endParaRPr lang="fr-FR" sz="2500" b="1" dirty="0">
              <a:solidFill>
                <a:schemeClr val="accent1">
                  <a:lumMod val="75000"/>
                </a:schemeClr>
              </a:solidFill>
            </a:endParaRPr>
          </a:p>
        </p:txBody>
      </p:sp>
      <p:pic>
        <p:nvPicPr>
          <p:cNvPr id="7" name="Image 6"/>
          <p:cNvPicPr>
            <a:picLocks noChangeAspect="1"/>
          </p:cNvPicPr>
          <p:nvPr/>
        </p:nvPicPr>
        <p:blipFill rotWithShape="1">
          <a:blip r:embed="rId3"/>
          <a:srcRect l="6952" t="14671" r="21795" b="8819"/>
          <a:stretch/>
        </p:blipFill>
        <p:spPr>
          <a:xfrm>
            <a:off x="1040929" y="779278"/>
            <a:ext cx="8284946" cy="5004053"/>
          </a:xfrm>
          <a:prstGeom prst="rect">
            <a:avLst/>
          </a:prstGeom>
        </p:spPr>
      </p:pic>
      <p:sp>
        <p:nvSpPr>
          <p:cNvPr id="8" name="ZoneTexte 7"/>
          <p:cNvSpPr txBox="1"/>
          <p:nvPr/>
        </p:nvSpPr>
        <p:spPr>
          <a:xfrm>
            <a:off x="2549770" y="6050348"/>
            <a:ext cx="4404946" cy="369332"/>
          </a:xfrm>
          <a:prstGeom prst="rect">
            <a:avLst/>
          </a:prstGeom>
          <a:noFill/>
        </p:spPr>
        <p:txBody>
          <a:bodyPr wrap="square" rtlCol="0">
            <a:spAutoFit/>
          </a:bodyPr>
          <a:lstStyle/>
          <a:p>
            <a:pPr algn="ctr"/>
            <a:r>
              <a:rPr lang="fr-FR" dirty="0" smtClean="0"/>
              <a:t>Ouverture fin d’année 2019</a:t>
            </a:r>
            <a:endParaRPr lang="fr-FR" dirty="0"/>
          </a:p>
        </p:txBody>
      </p:sp>
    </p:spTree>
    <p:extLst>
      <p:ext uri="{BB962C8B-B14F-4D97-AF65-F5344CB8AC3E}">
        <p14:creationId xmlns:p14="http://schemas.microsoft.com/office/powerpoint/2010/main" val="1504730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ous-titre 5"/>
          <p:cNvSpPr txBox="1">
            <a:spLocks/>
          </p:cNvSpPr>
          <p:nvPr/>
        </p:nvSpPr>
        <p:spPr>
          <a:xfrm>
            <a:off x="771131" y="221953"/>
            <a:ext cx="2356479" cy="669448"/>
          </a:xfrm>
          <a:prstGeom prst="rect">
            <a:avLst/>
          </a:prstGeom>
        </p:spPr>
        <p:txBody>
          <a:bodyPr vert="horz" lIns="91440" tIns="45720" rIns="91440" bIns="45720" rtlCol="0" anchor="t">
            <a:normAutofit fontScale="70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fr-FR" sz="2500" b="1" dirty="0" smtClean="0">
                <a:solidFill>
                  <a:schemeClr val="accent1">
                    <a:lumMod val="75000"/>
                  </a:schemeClr>
                </a:solidFill>
              </a:rPr>
              <a:t>Centre de Loisirs</a:t>
            </a:r>
          </a:p>
          <a:p>
            <a:pPr algn="ctr"/>
            <a:r>
              <a:rPr lang="fr-FR" sz="2500" b="1" dirty="0" smtClean="0">
                <a:solidFill>
                  <a:schemeClr val="accent1">
                    <a:lumMod val="75000"/>
                  </a:schemeClr>
                </a:solidFill>
              </a:rPr>
              <a:t>FELIX EBOUE</a:t>
            </a:r>
            <a:endParaRPr lang="fr-FR" sz="2500" b="1" dirty="0">
              <a:solidFill>
                <a:schemeClr val="accent1">
                  <a:lumMod val="75000"/>
                </a:schemeClr>
              </a:solidFill>
            </a:endParaRPr>
          </a:p>
        </p:txBody>
      </p:sp>
      <p:pic>
        <p:nvPicPr>
          <p:cNvPr id="2" name="Image 1"/>
          <p:cNvPicPr>
            <a:picLocks noChangeAspect="1"/>
          </p:cNvPicPr>
          <p:nvPr/>
        </p:nvPicPr>
        <p:blipFill rotWithShape="1">
          <a:blip r:embed="rId3"/>
          <a:srcRect l="26072" t="14983" r="42643" b="44646"/>
          <a:stretch/>
        </p:blipFill>
        <p:spPr>
          <a:xfrm>
            <a:off x="1856743" y="1248507"/>
            <a:ext cx="6698171" cy="4861785"/>
          </a:xfrm>
          <a:prstGeom prst="rect">
            <a:avLst/>
          </a:prstGeom>
        </p:spPr>
      </p:pic>
      <p:sp>
        <p:nvSpPr>
          <p:cNvPr id="3" name="Rectangle 2"/>
          <p:cNvSpPr/>
          <p:nvPr/>
        </p:nvSpPr>
        <p:spPr>
          <a:xfrm>
            <a:off x="5596128" y="5084064"/>
            <a:ext cx="103327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5805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logo vill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04" y="5820677"/>
            <a:ext cx="13144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ous-titre 5"/>
          <p:cNvSpPr txBox="1">
            <a:spLocks/>
          </p:cNvSpPr>
          <p:nvPr/>
        </p:nvSpPr>
        <p:spPr>
          <a:xfrm>
            <a:off x="753546" y="450553"/>
            <a:ext cx="5934637" cy="669448"/>
          </a:xfrm>
          <a:prstGeom prst="rect">
            <a:avLst/>
          </a:prstGeom>
        </p:spPr>
        <p:txBody>
          <a:bodyPr vert="horz" lIns="91440" tIns="45720" rIns="91440" bIns="4572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fr-FR" sz="2500" b="1" dirty="0" smtClean="0">
                <a:solidFill>
                  <a:schemeClr val="accent1">
                    <a:lumMod val="75000"/>
                  </a:schemeClr>
                </a:solidFill>
              </a:rPr>
              <a:t>Groupe scolaire « Rosny Métropolitain »</a:t>
            </a:r>
            <a:endParaRPr lang="fr-FR" sz="2500" b="1" dirty="0">
              <a:solidFill>
                <a:schemeClr val="accent1">
                  <a:lumMod val="75000"/>
                </a:schemeClr>
              </a:solidFill>
            </a:endParaRPr>
          </a:p>
        </p:txBody>
      </p:sp>
      <p:sp>
        <p:nvSpPr>
          <p:cNvPr id="3" name="ZoneTexte 2"/>
          <p:cNvSpPr txBox="1"/>
          <p:nvPr/>
        </p:nvSpPr>
        <p:spPr>
          <a:xfrm>
            <a:off x="1158240" y="1820091"/>
            <a:ext cx="7471954" cy="923330"/>
          </a:xfrm>
          <a:prstGeom prst="rect">
            <a:avLst/>
          </a:prstGeom>
          <a:noFill/>
        </p:spPr>
        <p:txBody>
          <a:bodyPr wrap="square" rtlCol="0">
            <a:spAutoFit/>
          </a:bodyPr>
          <a:lstStyle/>
          <a:p>
            <a:pPr marL="285750" indent="-285750">
              <a:buFont typeface="Wingdings" panose="05000000000000000000" pitchFamily="2" charset="2"/>
              <a:buChar char="Ø"/>
            </a:pPr>
            <a:r>
              <a:rPr lang="fr-FR" dirty="0"/>
              <a:t>Présentation du groupe scolaire</a:t>
            </a:r>
          </a:p>
          <a:p>
            <a:endParaRPr lang="fr-FR" dirty="0"/>
          </a:p>
          <a:p>
            <a:pPr marL="285750" indent="-285750">
              <a:buFont typeface="Wingdings" panose="05000000000000000000" pitchFamily="2" charset="2"/>
              <a:buChar char="Ø"/>
            </a:pPr>
            <a:r>
              <a:rPr lang="fr-FR" dirty="0"/>
              <a:t>Présentation des modalités de construction </a:t>
            </a:r>
          </a:p>
        </p:txBody>
      </p:sp>
    </p:spTree>
    <p:extLst>
      <p:ext uri="{BB962C8B-B14F-4D97-AF65-F5344CB8AC3E}">
        <p14:creationId xmlns:p14="http://schemas.microsoft.com/office/powerpoint/2010/main" val="3573807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35" y="1063868"/>
            <a:ext cx="9296889" cy="4856387"/>
          </a:xfrm>
          <a:prstGeom prst="rect">
            <a:avLst/>
          </a:prstGeom>
        </p:spPr>
      </p:pic>
      <p:sp>
        <p:nvSpPr>
          <p:cNvPr id="5" name="Sous-titre 5"/>
          <p:cNvSpPr txBox="1">
            <a:spLocks/>
          </p:cNvSpPr>
          <p:nvPr/>
        </p:nvSpPr>
        <p:spPr>
          <a:xfrm>
            <a:off x="217215" y="195576"/>
            <a:ext cx="5934637" cy="669448"/>
          </a:xfrm>
          <a:prstGeom prst="rect">
            <a:avLst/>
          </a:prstGeom>
        </p:spPr>
        <p:txBody>
          <a:bodyPr vert="horz" lIns="91440" tIns="45720" rIns="91440" bIns="4572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fr-FR" sz="2500" b="1" dirty="0" smtClean="0">
                <a:solidFill>
                  <a:schemeClr val="accent1">
                    <a:lumMod val="75000"/>
                  </a:schemeClr>
                </a:solidFill>
              </a:rPr>
              <a:t>Groupe scolaire « Rosny Métropolitain »</a:t>
            </a:r>
            <a:endParaRPr lang="fr-FR" sz="2500" b="1" dirty="0">
              <a:solidFill>
                <a:schemeClr val="accent1">
                  <a:lumMod val="75000"/>
                </a:schemeClr>
              </a:solidFill>
            </a:endParaRPr>
          </a:p>
        </p:txBody>
      </p:sp>
      <p:sp>
        <p:nvSpPr>
          <p:cNvPr id="6" name="ZoneTexte 5"/>
          <p:cNvSpPr txBox="1"/>
          <p:nvPr/>
        </p:nvSpPr>
        <p:spPr>
          <a:xfrm>
            <a:off x="2708032" y="6119099"/>
            <a:ext cx="4404946" cy="646331"/>
          </a:xfrm>
          <a:prstGeom prst="rect">
            <a:avLst/>
          </a:prstGeom>
          <a:noFill/>
        </p:spPr>
        <p:txBody>
          <a:bodyPr wrap="square" rtlCol="0">
            <a:spAutoFit/>
          </a:bodyPr>
          <a:lstStyle/>
          <a:p>
            <a:pPr algn="ctr"/>
            <a:r>
              <a:rPr lang="fr-FR" dirty="0" smtClean="0"/>
              <a:t>Ouverture en Septembre 2020 </a:t>
            </a:r>
          </a:p>
          <a:p>
            <a:pPr algn="ctr"/>
            <a:r>
              <a:rPr lang="fr-FR" dirty="0" smtClean="0"/>
              <a:t> 11 classes</a:t>
            </a:r>
            <a:endParaRPr lang="fr-FR" dirty="0"/>
          </a:p>
        </p:txBody>
      </p:sp>
    </p:spTree>
    <p:extLst>
      <p:ext uri="{BB962C8B-B14F-4D97-AF65-F5344CB8AC3E}">
        <p14:creationId xmlns:p14="http://schemas.microsoft.com/office/powerpoint/2010/main" val="767363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09286" y="435428"/>
            <a:ext cx="6698393" cy="6111715"/>
          </a:xfrm>
          <a:prstGeom prst="rect">
            <a:avLst/>
          </a:prstGeom>
        </p:spPr>
      </p:pic>
    </p:spTree>
    <p:extLst>
      <p:ext uri="{BB962C8B-B14F-4D97-AF65-F5344CB8AC3E}">
        <p14:creationId xmlns:p14="http://schemas.microsoft.com/office/powerpoint/2010/main" val="129958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6836" y="287383"/>
            <a:ext cx="8596668" cy="1320800"/>
          </a:xfrm>
        </p:spPr>
        <p:txBody>
          <a:bodyPr>
            <a:normAutofit/>
          </a:bodyPr>
          <a:lstStyle/>
          <a:p>
            <a:r>
              <a:rPr lang="fr-FR" sz="2500" b="1" dirty="0">
                <a:solidFill>
                  <a:srgbClr val="7030A0"/>
                </a:solidFill>
              </a:rPr>
              <a:t>Partie technique</a:t>
            </a:r>
          </a:p>
        </p:txBody>
      </p:sp>
      <p:sp>
        <p:nvSpPr>
          <p:cNvPr id="3" name="Espace réservé du contenu 2"/>
          <p:cNvSpPr>
            <a:spLocks noGrp="1"/>
          </p:cNvSpPr>
          <p:nvPr>
            <p:ph idx="1"/>
          </p:nvPr>
        </p:nvSpPr>
        <p:spPr>
          <a:xfrm>
            <a:off x="407369" y="1079863"/>
            <a:ext cx="9041432" cy="5669280"/>
          </a:xfrm>
        </p:spPr>
        <p:txBody>
          <a:bodyPr>
            <a:normAutofit fontScale="47500" lnSpcReduction="20000"/>
          </a:bodyPr>
          <a:lstStyle/>
          <a:p>
            <a:pPr algn="just"/>
            <a:r>
              <a:rPr lang="fr-FR" sz="3800" dirty="0"/>
              <a:t>Il sera réalisé avec les mêmes objectifs environnementaux que pour les éco-écoles des Boutours et notamment </a:t>
            </a:r>
            <a:r>
              <a:rPr lang="fr-FR" sz="3800" dirty="0" smtClean="0"/>
              <a:t>:</a:t>
            </a:r>
          </a:p>
          <a:p>
            <a:pPr marL="0" indent="0" algn="just">
              <a:buNone/>
            </a:pPr>
            <a:endParaRPr lang="fr-FR" sz="3800" dirty="0"/>
          </a:p>
          <a:p>
            <a:pPr lvl="1" algn="just">
              <a:buFont typeface="Wingdings" panose="05000000000000000000" pitchFamily="2" charset="2"/>
              <a:buChar char="§"/>
            </a:pPr>
            <a:r>
              <a:rPr lang="fr-FR" sz="3800" dirty="0"/>
              <a:t>l’amélioration du système de ventilation naturelle contrôlée, avec récupération de chaleur, qui a pour but par la seule forme du bâtiment de diminuer la part d’éléments techniques peu résilients, coûteux et difficiles à entretenir </a:t>
            </a:r>
          </a:p>
          <a:p>
            <a:pPr lvl="1" algn="just">
              <a:buFont typeface="Wingdings" panose="05000000000000000000" pitchFamily="2" charset="2"/>
              <a:buChar char="§"/>
            </a:pPr>
            <a:r>
              <a:rPr lang="fr-FR" sz="3800" dirty="0"/>
              <a:t>une conception bioclimatique tendant vers le passif </a:t>
            </a:r>
          </a:p>
          <a:p>
            <a:pPr lvl="1" algn="just">
              <a:buFont typeface="Wingdings" panose="05000000000000000000" pitchFamily="2" charset="2"/>
              <a:buChar char="§"/>
            </a:pPr>
            <a:r>
              <a:rPr lang="fr-FR" sz="3800" dirty="0"/>
              <a:t>l’utilisation de matériaux biosourcés (bois, paille, terre, ayant pour but de donner à ce bâtiment une faible empreinte carbone) </a:t>
            </a:r>
          </a:p>
          <a:p>
            <a:pPr lvl="1" algn="just">
              <a:buFont typeface="Wingdings" panose="05000000000000000000" pitchFamily="2" charset="2"/>
              <a:buChar char="§"/>
            </a:pPr>
            <a:r>
              <a:rPr lang="fr-FR" sz="3800" dirty="0"/>
              <a:t>la recherche de mise en œuvre de technologies de très basses complexités </a:t>
            </a:r>
          </a:p>
          <a:p>
            <a:pPr lvl="1" algn="just">
              <a:buFont typeface="Wingdings" panose="05000000000000000000" pitchFamily="2" charset="2"/>
              <a:buChar char="§"/>
            </a:pPr>
            <a:r>
              <a:rPr lang="fr-FR" sz="3800" dirty="0"/>
              <a:t>la poursuite de la démarche participative dans le processus de la construction </a:t>
            </a:r>
          </a:p>
          <a:p>
            <a:pPr lvl="1" algn="just">
              <a:buFont typeface="Wingdings" panose="05000000000000000000" pitchFamily="2" charset="2"/>
              <a:buChar char="§"/>
            </a:pPr>
            <a:r>
              <a:rPr lang="fr-FR" sz="3800" dirty="0"/>
              <a:t>l’amplification de la formation in situ afin que ces nouveaux savoirs et savoir-faire restent sur le territoire et forme une première structure d’économie territoriale </a:t>
            </a:r>
          </a:p>
          <a:p>
            <a:pPr lvl="1" algn="just">
              <a:buFont typeface="Wingdings" panose="05000000000000000000" pitchFamily="2" charset="2"/>
              <a:buChar char="§"/>
            </a:pPr>
            <a:r>
              <a:rPr lang="fr-FR" sz="3800" dirty="0"/>
              <a:t>l’utilisation de matériaux locaux sains pour notre biotope et pour la santé des enfants </a:t>
            </a:r>
          </a:p>
          <a:p>
            <a:pPr lvl="1" algn="just">
              <a:buFont typeface="Wingdings" panose="05000000000000000000" pitchFamily="2" charset="2"/>
              <a:buChar char="§"/>
            </a:pPr>
            <a:r>
              <a:rPr lang="fr-FR" sz="3800" dirty="0"/>
              <a:t>la réutilisation des « déchets ». </a:t>
            </a:r>
          </a:p>
          <a:p>
            <a:pPr lvl="0" algn="just"/>
            <a:endParaRPr lang="fr-FR" dirty="0"/>
          </a:p>
          <a:p>
            <a:pPr marL="0" indent="0" algn="just">
              <a:buNone/>
            </a:pPr>
            <a:r>
              <a:rPr lang="fr-FR" dirty="0" smtClean="0"/>
              <a:t>   </a:t>
            </a:r>
            <a:endParaRPr lang="fr-FR" dirty="0"/>
          </a:p>
          <a:p>
            <a:pPr algn="just"/>
            <a:endParaRPr lang="fr-FR" dirty="0"/>
          </a:p>
          <a:p>
            <a:pPr algn="just"/>
            <a:endParaRPr lang="fr-FR" dirty="0"/>
          </a:p>
        </p:txBody>
      </p:sp>
    </p:spTree>
    <p:extLst>
      <p:ext uri="{BB962C8B-B14F-4D97-AF65-F5344CB8AC3E}">
        <p14:creationId xmlns:p14="http://schemas.microsoft.com/office/powerpoint/2010/main" val="2040913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1593</TotalTime>
  <Words>530</Words>
  <Application>Microsoft Macintosh PowerPoint</Application>
  <PresentationFormat>Grand écran</PresentationFormat>
  <Paragraphs>95</Paragraphs>
  <Slides>28</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28</vt:i4>
      </vt:variant>
    </vt:vector>
  </HeadingPairs>
  <TitlesOfParts>
    <vt:vector size="36" baseType="lpstr">
      <vt:lpstr>Arial</vt:lpstr>
      <vt:lpstr>Calibri</vt:lpstr>
      <vt:lpstr>Dutch801 XBd BT</vt:lpstr>
      <vt:lpstr>Tahoma</vt:lpstr>
      <vt:lpstr>Trebuchet MS</vt:lpstr>
      <vt:lpstr>Wingdings</vt:lpstr>
      <vt:lpstr>Wingdings 3</vt:lpstr>
      <vt:lpstr>Facette</vt:lpstr>
      <vt:lpstr>PLAN ECOLES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technique</vt:lpstr>
      <vt:lpstr>Partie technique</vt:lpstr>
      <vt:lpstr>Réalisation de « caissons paille » préfabriqués</vt:lpstr>
      <vt:lpstr>Groupe scolaire « Coteaux Beauclair »</vt:lpstr>
      <vt:lpstr>Coteaux Beauclair</vt:lpstr>
      <vt:lpstr>Coteaux Beauclair</vt:lpstr>
      <vt:lpstr>Coteaux Beauclair</vt:lpstr>
      <vt:lpstr>Coteaux Beauclair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Rénovation des bâtiments scolaires et centres de loisirs </vt:lpstr>
      <vt:lpstr>Présentation PowerPoint</vt:lpstr>
    </vt:vector>
  </TitlesOfParts>
  <Company>Mairie de Rosny-sous-Bois</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SEROUTOU Chafia</dc:creator>
  <cp:lastModifiedBy>Charlotte GOSSELET</cp:lastModifiedBy>
  <cp:revision>107</cp:revision>
  <cp:lastPrinted>2018-10-17T14:17:23Z</cp:lastPrinted>
  <dcterms:created xsi:type="dcterms:W3CDTF">2015-11-18T10:49:08Z</dcterms:created>
  <dcterms:modified xsi:type="dcterms:W3CDTF">2020-04-23T22:39:33Z</dcterms:modified>
</cp:coreProperties>
</file>